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3" r:id="rId37"/>
    <p:sldId id="294" r:id="rId38"/>
    <p:sldId id="295" r:id="rId39"/>
    <p:sldId id="296" r:id="rId40"/>
    <p:sldId id="297" r:id="rId41"/>
    <p:sldId id="298" r:id="rId42"/>
    <p:sldId id="299" r:id="rId43"/>
    <p:sldId id="300" r:id="rId44"/>
    <p:sldId id="301" r:id="rId4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7" d="100"/>
          <a:sy n="77" d="100"/>
        </p:scale>
        <p:origin x="-200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23730601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cdn.information-management.com/media/newspics/Bling_fig3.jpg"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 new trend applicable to a university audience is the growth in interoperability between open source tools in statistics, programming and visualization. This growth is powered by the rise in data science and big data.</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Hue, Value, and Chroma are the 3 basic elements of color that can be leveraged in creating data visualizations. Highly saturated colors are attention grabbing but also whimsical. There are a number of factors that go into color selection. Each of these color variations can be written as a code that a computer can understand, either Hex or RGB value. They are different ways of writing the same thing. Hex codes are in base 16 and RGB is base ten. If you have the hex code “#0088FF”. This breaks down into:</a:t>
            </a:r>
          </a:p>
          <a:p>
            <a:pPr lvl="0" rtl="0">
              <a:spcBef>
                <a:spcPts val="0"/>
              </a:spcBef>
              <a:buNone/>
            </a:pPr>
            <a:r>
              <a:rPr lang="en"/>
              <a:t>Red: 00,</a:t>
            </a:r>
          </a:p>
          <a:p>
            <a:pPr lvl="0" rtl="0">
              <a:spcBef>
                <a:spcPts val="0"/>
              </a:spcBef>
              <a:buNone/>
            </a:pPr>
            <a:r>
              <a:rPr lang="en"/>
              <a:t>Green: 88,</a:t>
            </a:r>
          </a:p>
          <a:p>
            <a:pPr lvl="0" rtl="0">
              <a:spcBef>
                <a:spcPts val="0"/>
              </a:spcBef>
              <a:buNone/>
            </a:pPr>
            <a:r>
              <a:rPr lang="en"/>
              <a:t>Blue: FF.</a:t>
            </a:r>
          </a:p>
          <a:p>
            <a:pPr lvl="0" rtl="0">
              <a:spcBef>
                <a:spcPts val="0"/>
              </a:spcBef>
              <a:buNone/>
            </a:pPr>
            <a:r>
              <a:rPr lang="en"/>
              <a:t>The equivalent rgb would be rgb(0, 136, 255).(example taken from </a:t>
            </a:r>
          </a:p>
          <a:p>
            <a:pPr lvl="0" rtl="0">
              <a:spcBef>
                <a:spcPts val="0"/>
              </a:spcBef>
              <a:buNone/>
            </a:pPr>
            <a:endParaRPr/>
          </a:p>
          <a:p>
            <a:pPr lvl="0" rtl="0">
              <a:spcBef>
                <a:spcPts val="0"/>
              </a:spcBef>
              <a:buNone/>
            </a:pPr>
            <a:r>
              <a:rPr lang="en"/>
              <a:t>A word of caution, color (hue) is not naturally ordered. It is best to use hue (color) for categorical data. Relative intensity or rank can be displayed using saturation or brightness. Color variation does have cultural significance, which is important to be aware of. </a:t>
            </a:r>
          </a:p>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If you were looking at a chart with financial data that used a combination of red and blue what meaning would you infer from those colors? What do these colors signify?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It is important to consider your audience in terms of color blindness or other visual impairments. Also ask yourself if the differences in the colors you choose can be rendered when printed in black and white? </a:t>
            </a:r>
          </a:p>
          <a:p>
            <a:pPr lvl="0" rtl="0">
              <a:spcBef>
                <a:spcPts val="0"/>
              </a:spcBef>
              <a:buNone/>
            </a:pPr>
            <a:endParaRPr/>
          </a:p>
          <a:p>
            <a:pPr marL="171450" lvl="0" indent="-171450" rtl="0">
              <a:spcBef>
                <a:spcPts val="0"/>
              </a:spcBef>
              <a:buSzPct val="100000"/>
              <a:buChar char="•"/>
            </a:pPr>
            <a:r>
              <a:rPr lang="en"/>
              <a:t>Color brewer (http://colorbrewer2.org/)</a:t>
            </a:r>
          </a:p>
          <a:p>
            <a:pPr marL="171450" lvl="0" indent="-171450" rtl="0">
              <a:spcBef>
                <a:spcPts val="0"/>
              </a:spcBef>
              <a:buSzPct val="100000"/>
              <a:buChar char="•"/>
            </a:pPr>
            <a:r>
              <a:rPr lang="en"/>
              <a:t>http://colorlab.wickline.org/colorblind/colorlab/</a:t>
            </a:r>
          </a:p>
          <a:p>
            <a:pPr marL="171450" lvl="0" indent="-171450" rtl="0">
              <a:spcBef>
                <a:spcPts val="0"/>
              </a:spcBef>
              <a:buSzPct val="100000"/>
              <a:buChar char="•"/>
            </a:pPr>
            <a:r>
              <a:rPr lang="en"/>
              <a:t>Adobe Color CC (https://color.adobe.com)</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Font choice matters. Consider your audience and what you want to communicate. Most data viz software will default to a legible font (calibri, times new roman, arial). You do not have to stick with the default, but be sure to choose a font that is easy to read and professional. Sans serif fonts are most popular.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“Put the most data in the least space” is a heuristic of good visualization. But sometimes, people cram too much data into a space. This is an extreme example, but you can see that the message is meaningless when too much data is crowded into an inappropriate chart type. If your data geometries are overlapping and obscuring each other, consider using filters, summarizing, or subsetting the data. In some cases, you can use opacity to show points that overlap.</a:t>
            </a:r>
          </a:p>
          <a:p>
            <a:pPr lvl="0">
              <a:spcBef>
                <a:spcPts val="0"/>
              </a:spcBef>
              <a:buNone/>
            </a:pPr>
            <a:r>
              <a:rPr lang="en" dirty="0"/>
              <a:t>Source: </a:t>
            </a:r>
            <a:r>
              <a:rPr lang="en" u="sng" dirty="0">
                <a:solidFill>
                  <a:schemeClr val="hlink"/>
                </a:solidFill>
                <a:hlinkClick r:id="rId3"/>
              </a:rPr>
              <a:t>http://cdn.information-management.com/media/newspics/Bling_fig3.jpg</a:t>
            </a:r>
          </a:p>
          <a:p>
            <a:pPr lvl="0">
              <a:spcBef>
                <a:spcPts val="0"/>
              </a:spcBef>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We see patterns and relationships based on how things are depicted visually, and where they are positioned. Good data visualizations are mindful of Gestalt principles.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Shape 2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Let’s talk briefly about some things that make bad visualizations bad, and then get into best practices and general characteristics of good visualizations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Bad visualizations require viewers to think too much, are confusing, misleading or distracting. Here there are so many choices it’s hard to tell what slice corresponds with what person. Most people can’t differentiate between that many colors. What was the purpose of this visualization? Hard to tell.</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Some visualizations are bad because the data is too crowded or busy, which makes it difficult to interpret. Here, too many indicators are being visualized at once on this map, making the point of the visualization hard to determine.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Incorrect use of graphs for the data is also a problem. A pie chart is best viewed in 2D. This view is disorienting and it’s hard to compare slices. The line chart looks inoccuous enough until you realize that it’s hard to distinguish between the colors, which makes it unreadable.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Most bad visualizations are simply mediocre. This visualization comes from a college department website and is one of many bad visualizations on that page. This is a bad visualization for a few reasons, some more obvious than others. Problems with this include: bars are unorded to it’s hard to compare across categories. Percentages never add up to 100. Labels are redundant along X axis. With a few changes, we can turn this into a much better visualization that’s easier to read and isn’t misleading.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If you are recording percents, you need to have them add up to 100. Here, I added in a “No Answer” column to make up for the remaining percent. I could have also used “Other” Since I didn’t have the original data, I had to make the choice.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Here, I have used colors that are better for people who are colorblind to be able to distinguish differences. I have also added bar labels to it’s really easy to see quickly the breakdown of percentages. This is only necessary if the numbers are important. </a:t>
            </a:r>
          </a:p>
          <a:p>
            <a:pPr lvl="0">
              <a:spcBef>
                <a:spcPts val="0"/>
              </a:spcBef>
              <a:buNone/>
            </a:pPr>
            <a:endParaRPr/>
          </a:p>
          <a:p>
            <a:pPr lv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highlight>
                  <a:srgbClr val="FFFFFF"/>
                </a:highlight>
              </a:rPr>
              <a:t>These theories attempt to describe how people tend to organize visual elements into </a:t>
            </a:r>
            <a:r>
              <a:rPr lang="en" b="1">
                <a:highlight>
                  <a:srgbClr val="FFFFFF"/>
                </a:highlight>
              </a:rPr>
              <a:t>groups</a:t>
            </a:r>
            <a:r>
              <a:rPr lang="en">
                <a:highlight>
                  <a:srgbClr val="FFFFFF"/>
                </a:highlight>
              </a:rPr>
              <a:t> or </a:t>
            </a:r>
            <a:r>
              <a:rPr lang="en" i="1">
                <a:highlight>
                  <a:srgbClr val="FFFFFF"/>
                </a:highlight>
              </a:rPr>
              <a:t>unified wholes </a:t>
            </a:r>
            <a:r>
              <a:rPr lang="en">
                <a:highlight>
                  <a:srgbClr val="FFFFFF"/>
                </a:highlight>
              </a:rPr>
              <a:t>when certain principles are applied. For example, when visual objects are similar, people tend to perceive them as a group. When elements are placed close together, people tend to percieve them as a group or cluster.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This line chart would be a bad visualization if all of the lines were bold, but here, the author has used color to highlight what’s important.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This chart has annotations that convey story points and enable the viewer to better understand peaks and valleys or sudden changes in the lines. The title and subtitle are used to convey the most important takeaways.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This is a lot of data but this visualization is successful in part because of the color scale used. </a:t>
            </a:r>
            <a:endParaRPr lang="en-US" dirty="0" smtClean="0"/>
          </a:p>
          <a:p>
            <a:pPr lvl="0">
              <a:spcBef>
                <a:spcPts val="0"/>
              </a:spcBef>
              <a:buNone/>
            </a:pPr>
            <a:r>
              <a:rPr lang="en-US" dirty="0" smtClean="0"/>
              <a:t>Source: Google Places, by </a:t>
            </a:r>
            <a:r>
              <a:rPr lang="en-US" dirty="0" err="1" smtClean="0"/>
              <a:t>FlowingData</a:t>
            </a:r>
            <a:endParaRPr lang="e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Choosing the right chart often depends on what you’re trying to show with your data. The Data Viz catalogue offers some helpful suggestions of chart types and tools.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4" name="Shape 3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7" name="Shape 3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3" name="Shape 3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5" name="Shape 3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2" name="Shape 3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1" name="Shape 3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a:p>
            <a:pPr lvl="0" rtl="0">
              <a:spcBef>
                <a:spcPts val="0"/>
              </a:spcBef>
              <a:buNone/>
            </a:pPr>
            <a:r>
              <a:rPr lang="en"/>
              <a:t>Broadly, data visualization is anything that converts data into a visual representation - so a graph, a bar chart, a map. </a:t>
            </a:r>
          </a:p>
          <a:p>
            <a:pPr lvl="0" rtl="0">
              <a:spcBef>
                <a:spcPts val="0"/>
              </a:spcBef>
              <a:buNone/>
            </a:pPr>
            <a:endParaRPr/>
          </a:p>
          <a:p>
            <a:pPr lvl="0" rtl="0">
              <a:spcBef>
                <a:spcPts val="0"/>
              </a:spcBef>
              <a:buNone/>
            </a:pPr>
            <a:r>
              <a:rPr lang="en"/>
              <a:t>At least in the libraries, we have heard the term “data visualization” come up more and more often from our users. We don’t argue that visualizations are always needed, but depending on one’s research there are many reasons that might support visualizations as a useful component of data analysis or research in general. It’s easier for our brains to absorb visual information, and so if you need to communicate something quickly about a data set, a visual representation is often a good idea.</a:t>
            </a:r>
          </a:p>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Applying a simplified version of Wilkinson’s grammar onto the earliest recorded modern data visualization (from Scottish engineer &amp; political economist William Playfair, founder of graphical methods in statistics). The geometries are lines. They have the aesthetics of length and position.They are mapped onto a coordinate plane of 2 variables, X = year, Y = monetary amount. </a:t>
            </a:r>
          </a:p>
          <a:p>
            <a:pPr lvl="0">
              <a:spcBef>
                <a:spcPts val="0"/>
              </a:spcBef>
              <a:buNone/>
            </a:pPr>
            <a:endParaRPr/>
          </a:p>
          <a:p>
            <a:pPr lvl="0" rtl="0">
              <a:spcBef>
                <a:spcPts val="0"/>
              </a:spcBef>
              <a:buNone/>
            </a:pPr>
            <a:r>
              <a:rPr lang="en"/>
              <a:t>Playfair Originated common chart types, such as line, bar, pie charts. Much earlier visualizations of course exist in human history, including 3d objects, cave paintings and other ways of symbolizing pieces of information about the world that we call data.</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r>
              <a:rPr lang="en" sz="1000">
                <a:solidFill>
                  <a:schemeClr val="dk1"/>
                </a:solidFill>
                <a:latin typeface="Open Sans"/>
                <a:ea typeface="Open Sans"/>
                <a:cs typeface="Open Sans"/>
                <a:sym typeface="Open Sans"/>
              </a:rPr>
              <a:t>Modern data is a verb</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Live, dynamic data streams </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High Velocity, high volume, and/or high variety (big data)</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High dimensional data (ex: genetic data, 10,000s of genes)</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Proliferation of software to deal with data management, storage, analytics and visualization</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But...small data is still a thing. (data you can store and process on a single computer)</a:t>
            </a:r>
          </a:p>
          <a:p>
            <a:pPr lvl="0" rtl="0">
              <a:lnSpc>
                <a:spcPct val="115000"/>
              </a:lnSpc>
              <a:spcBef>
                <a:spcPts val="0"/>
              </a:spcBef>
              <a:buNone/>
            </a:pPr>
            <a:endParaRPr sz="1000">
              <a:solidFill>
                <a:schemeClr val="dk1"/>
              </a:solidFill>
              <a:latin typeface="Open Sans"/>
              <a:ea typeface="Open Sans"/>
              <a:cs typeface="Open Sans"/>
              <a:sym typeface="Open Sans"/>
            </a:endParaRPr>
          </a:p>
          <a:p>
            <a:pPr lvl="0" rtl="0">
              <a:spcBef>
                <a:spcPts val="0"/>
              </a:spcBef>
              <a:buNone/>
            </a:pPr>
            <a:r>
              <a:rPr lang="en"/>
              <a:t>Big data needs visualization, because you can’t analyze it with your brain without some visual aid. Yet, with lots of data come problems: </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How to avoid creating cognitive overload with visualizations</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How to avoid overcrowding of data points/symbols</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How to pre-process complex data efficiently without losing too much data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r>
              <a:rPr lang="en" sz="1000">
                <a:solidFill>
                  <a:schemeClr val="dk1"/>
                </a:solidFill>
                <a:latin typeface="Open Sans"/>
                <a:ea typeface="Open Sans"/>
                <a:cs typeface="Open Sans"/>
                <a:sym typeface="Open Sans"/>
              </a:rPr>
              <a:t>There are traditional problems that still exist when it comes to creating data visualizations: </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Determining whether a visualization is needed</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What story to tell in a visualization</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Visual design </a:t>
            </a:r>
          </a:p>
          <a:p>
            <a:pPr lvl="0" rtl="0">
              <a:spcBef>
                <a:spcPts val="0"/>
              </a:spcBef>
              <a:buNone/>
            </a:pPr>
            <a:r>
              <a:rPr lang="en"/>
              <a:t>By Diego Delso, CC BY-SA 4.0, https://commons.wikimedia.org/w/index.php?curid=35691051</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78" y="3807169"/>
            <a:ext cx="443588" cy="14084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14" name="Shape 14"/>
          <p:cNvSpPr txBox="1">
            <a:spLocks noGrp="1"/>
          </p:cNvSpPr>
          <p:nvPr>
            <p:ph type="ctrTitle"/>
          </p:nvPr>
        </p:nvSpPr>
        <p:spPr>
          <a:xfrm>
            <a:off x="671257" y="1321066"/>
            <a:ext cx="7801500" cy="23067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ubTitle" idx="1"/>
          </p:nvPr>
        </p:nvSpPr>
        <p:spPr>
          <a:xfrm>
            <a:off x="671250" y="4233167"/>
            <a:ext cx="7801500" cy="10569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673700"/>
            <a:ext cx="8520600" cy="25209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4304566"/>
            <a:ext cx="8520600" cy="17343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574675" y="304800"/>
            <a:ext cx="8001000" cy="121590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800" b="0" i="0" u="none" strike="noStrike" cap="none">
                <a:solidFill>
                  <a:schemeClr val="dk2"/>
                </a:solidFill>
                <a:latin typeface="Verdana"/>
                <a:ea typeface="Verdana"/>
                <a:cs typeface="Verdana"/>
                <a:sym typeface="Verdana"/>
              </a:defRPr>
            </a:lvl1pPr>
            <a:lvl2pPr marL="0" marR="0" lvl="1" indent="0" algn="l" rtl="0">
              <a:spcBef>
                <a:spcPts val="0"/>
              </a:spcBef>
              <a:spcAft>
                <a:spcPts val="0"/>
              </a:spcAft>
              <a:buNone/>
              <a:defRPr sz="3800" b="0" i="0" u="none" strike="noStrike" cap="none">
                <a:solidFill>
                  <a:schemeClr val="dk2"/>
                </a:solidFill>
                <a:latin typeface="Verdana"/>
                <a:ea typeface="Verdana"/>
                <a:cs typeface="Verdana"/>
                <a:sym typeface="Verdana"/>
              </a:defRPr>
            </a:lvl2pPr>
            <a:lvl3pPr marL="0" marR="0" lvl="2" indent="0" algn="l" rtl="0">
              <a:spcBef>
                <a:spcPts val="0"/>
              </a:spcBef>
              <a:spcAft>
                <a:spcPts val="0"/>
              </a:spcAft>
              <a:buNone/>
              <a:defRPr sz="3800" b="0" i="0" u="none" strike="noStrike" cap="none">
                <a:solidFill>
                  <a:schemeClr val="dk2"/>
                </a:solidFill>
                <a:latin typeface="Verdana"/>
                <a:ea typeface="Verdana"/>
                <a:cs typeface="Verdana"/>
                <a:sym typeface="Verdana"/>
              </a:defRPr>
            </a:lvl3pPr>
            <a:lvl4pPr marL="0" marR="0" lvl="3" indent="0" algn="l" rtl="0">
              <a:spcBef>
                <a:spcPts val="0"/>
              </a:spcBef>
              <a:spcAft>
                <a:spcPts val="0"/>
              </a:spcAft>
              <a:buNone/>
              <a:defRPr sz="3800" b="0" i="0" u="none" strike="noStrike" cap="none">
                <a:solidFill>
                  <a:schemeClr val="dk2"/>
                </a:solidFill>
                <a:latin typeface="Verdana"/>
                <a:ea typeface="Verdana"/>
                <a:cs typeface="Verdana"/>
                <a:sym typeface="Verdana"/>
              </a:defRPr>
            </a:lvl4pPr>
            <a:lvl5pPr marL="0" marR="0" lvl="4" indent="0" algn="l" rtl="0">
              <a:spcBef>
                <a:spcPts val="0"/>
              </a:spcBef>
              <a:spcAft>
                <a:spcPts val="0"/>
              </a:spcAft>
              <a:buNone/>
              <a:defRPr sz="3800" b="0" i="0" u="none" strike="noStrike" cap="none">
                <a:solidFill>
                  <a:schemeClr val="dk2"/>
                </a:solidFill>
                <a:latin typeface="Verdana"/>
                <a:ea typeface="Verdana"/>
                <a:cs typeface="Verdana"/>
                <a:sym typeface="Verdana"/>
              </a:defRPr>
            </a:lvl5pPr>
            <a:lvl6pPr marL="457200" marR="0" lvl="5" indent="0" algn="l" rtl="0">
              <a:spcBef>
                <a:spcPts val="0"/>
              </a:spcBef>
              <a:spcAft>
                <a:spcPts val="0"/>
              </a:spcAft>
              <a:buNone/>
              <a:defRPr sz="3800" b="0" i="0" u="none" strike="noStrike" cap="none">
                <a:solidFill>
                  <a:schemeClr val="dk2"/>
                </a:solidFill>
                <a:latin typeface="Verdana"/>
                <a:ea typeface="Verdana"/>
                <a:cs typeface="Verdana"/>
                <a:sym typeface="Verdana"/>
              </a:defRPr>
            </a:lvl6pPr>
            <a:lvl7pPr marL="914400" marR="0" lvl="6" indent="0" algn="l" rtl="0">
              <a:spcBef>
                <a:spcPts val="0"/>
              </a:spcBef>
              <a:spcAft>
                <a:spcPts val="0"/>
              </a:spcAft>
              <a:buNone/>
              <a:defRPr sz="3800" b="0" i="0" u="none" strike="noStrike" cap="none">
                <a:solidFill>
                  <a:schemeClr val="dk2"/>
                </a:solidFill>
                <a:latin typeface="Verdana"/>
                <a:ea typeface="Verdana"/>
                <a:cs typeface="Verdana"/>
                <a:sym typeface="Verdana"/>
              </a:defRPr>
            </a:lvl7pPr>
            <a:lvl8pPr marL="1371600" marR="0" lvl="7" indent="0" algn="l" rtl="0">
              <a:spcBef>
                <a:spcPts val="0"/>
              </a:spcBef>
              <a:spcAft>
                <a:spcPts val="0"/>
              </a:spcAft>
              <a:buNone/>
              <a:defRPr sz="3800" b="0" i="0" u="none" strike="noStrike" cap="none">
                <a:solidFill>
                  <a:schemeClr val="dk2"/>
                </a:solidFill>
                <a:latin typeface="Verdana"/>
                <a:ea typeface="Verdana"/>
                <a:cs typeface="Verdana"/>
                <a:sym typeface="Verdana"/>
              </a:defRPr>
            </a:lvl8pPr>
            <a:lvl9pPr marL="1828800" marR="0" lvl="8" indent="0" algn="l" rtl="0">
              <a:spcBef>
                <a:spcPts val="0"/>
              </a:spcBef>
              <a:spcAft>
                <a:spcPts val="0"/>
              </a:spcAft>
              <a:buNone/>
              <a:defRPr sz="3800" b="0" i="0" u="none" strike="noStrike" cap="none">
                <a:solidFill>
                  <a:schemeClr val="dk2"/>
                </a:solidFill>
                <a:latin typeface="Verdana"/>
                <a:ea typeface="Verdana"/>
                <a:cs typeface="Verdana"/>
                <a:sym typeface="Verdana"/>
              </a:defRPr>
            </a:lvl9pPr>
          </a:lstStyle>
          <a:p>
            <a:endParaRPr/>
          </a:p>
        </p:txBody>
      </p:sp>
      <p:sp>
        <p:nvSpPr>
          <p:cNvPr id="57" name="Shape 57"/>
          <p:cNvSpPr txBox="1">
            <a:spLocks noGrp="1"/>
          </p:cNvSpPr>
          <p:nvPr>
            <p:ph type="body" idx="1"/>
          </p:nvPr>
        </p:nvSpPr>
        <p:spPr>
          <a:xfrm>
            <a:off x="566737" y="1752600"/>
            <a:ext cx="8001000" cy="4267200"/>
          </a:xfrm>
          <a:prstGeom prst="rect">
            <a:avLst/>
          </a:prstGeom>
          <a:noFill/>
          <a:ln>
            <a:noFill/>
          </a:ln>
        </p:spPr>
        <p:txBody>
          <a:bodyPr lIns="91425" tIns="91425" rIns="91425" bIns="91425" anchor="t" anchorCtr="0"/>
          <a:lstStyle>
            <a:lvl1pPr marL="469900" marR="0" lvl="0" indent="-279400" algn="l" rtl="0">
              <a:spcBef>
                <a:spcPts val="600"/>
              </a:spcBef>
              <a:spcAft>
                <a:spcPts val="0"/>
              </a:spcAft>
              <a:buClr>
                <a:schemeClr val="accent2"/>
              </a:buClr>
              <a:buSzPct val="100000"/>
              <a:buFont typeface="Noto Sans Symbols"/>
              <a:buChar char="□"/>
              <a:defRPr sz="3000" b="0" i="0" u="none" strike="noStrike" cap="none">
                <a:solidFill>
                  <a:schemeClr val="dk1"/>
                </a:solidFill>
                <a:latin typeface="Verdana"/>
                <a:ea typeface="Verdana"/>
                <a:cs typeface="Verdana"/>
                <a:sym typeface="Verdana"/>
              </a:defRPr>
            </a:lvl1pPr>
            <a:lvl2pPr marL="908050" marR="0" lvl="1" indent="-273050" algn="l" rtl="0">
              <a:spcBef>
                <a:spcPts val="520"/>
              </a:spcBef>
              <a:spcAft>
                <a:spcPts val="0"/>
              </a:spcAft>
              <a:buClr>
                <a:schemeClr val="accent2"/>
              </a:buClr>
              <a:buSzPct val="100000"/>
              <a:buFont typeface="Noto Sans Symbols"/>
              <a:buChar char="■"/>
              <a:defRPr sz="2600" b="0" i="0" u="none" strike="noStrike" cap="none">
                <a:solidFill>
                  <a:schemeClr val="dk1"/>
                </a:solidFill>
                <a:latin typeface="Verdana"/>
                <a:ea typeface="Verdana"/>
                <a:cs typeface="Verdana"/>
                <a:sym typeface="Verdana"/>
              </a:defRPr>
            </a:lvl2pPr>
            <a:lvl3pPr marL="1304925" marR="0" lvl="2" indent="-257175" algn="l" rtl="0">
              <a:spcBef>
                <a:spcPts val="460"/>
              </a:spcBef>
              <a:spcAft>
                <a:spcPts val="0"/>
              </a:spcAft>
              <a:buClr>
                <a:schemeClr val="accent2"/>
              </a:buClr>
              <a:buSzPct val="100000"/>
              <a:buFont typeface="Noto Sans Symbols"/>
              <a:buChar char="□"/>
              <a:defRPr sz="2300" b="0" i="0" u="none" strike="noStrike" cap="none">
                <a:solidFill>
                  <a:schemeClr val="dk1"/>
                </a:solidFill>
                <a:latin typeface="Verdana"/>
                <a:ea typeface="Verdana"/>
                <a:cs typeface="Verdana"/>
                <a:sym typeface="Verdana"/>
              </a:defRPr>
            </a:lvl3pPr>
            <a:lvl4pPr marL="1693862" marR="0" lvl="3" indent="-271462" algn="l" rtl="0">
              <a:spcBef>
                <a:spcPts val="400"/>
              </a:spcBef>
              <a:spcAft>
                <a:spcPts val="0"/>
              </a:spcAft>
              <a:buClr>
                <a:schemeClr val="accent2"/>
              </a:buClr>
              <a:buSzPct val="100000"/>
              <a:buFont typeface="Noto Sans Symbols"/>
              <a:buChar char="■"/>
              <a:defRPr sz="2000" b="0" i="0" u="none" strike="noStrike" cap="none">
                <a:solidFill>
                  <a:schemeClr val="dk1"/>
                </a:solidFill>
                <a:latin typeface="Verdana"/>
                <a:ea typeface="Verdana"/>
                <a:cs typeface="Verdana"/>
                <a:sym typeface="Verdana"/>
              </a:defRPr>
            </a:lvl4pPr>
            <a:lvl5pPr marL="2093912" marR="0" lvl="4" indent="-277812" algn="l" rtl="0">
              <a:spcBef>
                <a:spcPts val="500"/>
              </a:spcBef>
              <a:spcAft>
                <a:spcPts val="0"/>
              </a:spcAft>
              <a:buClr>
                <a:schemeClr val="accent2"/>
              </a:buClr>
              <a:buSzPct val="100000"/>
              <a:buFont typeface="Noto Sans Symbols"/>
              <a:buChar char="▪"/>
              <a:defRPr sz="2000" b="0" i="0" u="none" strike="noStrike" cap="none">
                <a:solidFill>
                  <a:schemeClr val="dk1"/>
                </a:solidFill>
                <a:latin typeface="Verdana"/>
                <a:ea typeface="Verdana"/>
                <a:cs typeface="Verdana"/>
                <a:sym typeface="Verdana"/>
              </a:defRPr>
            </a:lvl5pPr>
            <a:lvl6pPr marL="2551112" marR="0" lvl="5" indent="-277812" algn="l" rtl="0">
              <a:spcBef>
                <a:spcPts val="500"/>
              </a:spcBef>
              <a:spcAft>
                <a:spcPts val="0"/>
              </a:spcAft>
              <a:buClr>
                <a:schemeClr val="accent2"/>
              </a:buClr>
              <a:buSzPct val="100000"/>
              <a:buFont typeface="Noto Sans Symbols"/>
              <a:buChar char="▪"/>
              <a:defRPr sz="2000" b="0" i="0" u="none" strike="noStrike" cap="none">
                <a:solidFill>
                  <a:schemeClr val="dk1"/>
                </a:solidFill>
                <a:latin typeface="Verdana"/>
                <a:ea typeface="Verdana"/>
                <a:cs typeface="Verdana"/>
                <a:sym typeface="Verdana"/>
              </a:defRPr>
            </a:lvl6pPr>
            <a:lvl7pPr marL="3008312" marR="0" lvl="6" indent="-277812" algn="l" rtl="0">
              <a:spcBef>
                <a:spcPts val="500"/>
              </a:spcBef>
              <a:spcAft>
                <a:spcPts val="0"/>
              </a:spcAft>
              <a:buClr>
                <a:schemeClr val="accent2"/>
              </a:buClr>
              <a:buSzPct val="100000"/>
              <a:buFont typeface="Noto Sans Symbols"/>
              <a:buChar char="▪"/>
              <a:defRPr sz="2000" b="0" i="0" u="none" strike="noStrike" cap="none">
                <a:solidFill>
                  <a:schemeClr val="dk1"/>
                </a:solidFill>
                <a:latin typeface="Verdana"/>
                <a:ea typeface="Verdana"/>
                <a:cs typeface="Verdana"/>
                <a:sym typeface="Verdana"/>
              </a:defRPr>
            </a:lvl7pPr>
            <a:lvl8pPr marL="3465512" marR="0" lvl="7" indent="-277812" algn="l" rtl="0">
              <a:spcBef>
                <a:spcPts val="500"/>
              </a:spcBef>
              <a:spcAft>
                <a:spcPts val="0"/>
              </a:spcAft>
              <a:buClr>
                <a:schemeClr val="accent2"/>
              </a:buClr>
              <a:buSzPct val="100000"/>
              <a:buFont typeface="Noto Sans Symbols"/>
              <a:buChar char="▪"/>
              <a:defRPr sz="2000" b="0" i="0" u="none" strike="noStrike" cap="none">
                <a:solidFill>
                  <a:schemeClr val="dk1"/>
                </a:solidFill>
                <a:latin typeface="Verdana"/>
                <a:ea typeface="Verdana"/>
                <a:cs typeface="Verdana"/>
                <a:sym typeface="Verdana"/>
              </a:defRPr>
            </a:lvl8pPr>
            <a:lvl9pPr marL="3922712" marR="0" lvl="8" indent="-277812" algn="l" rtl="0">
              <a:spcBef>
                <a:spcPts val="500"/>
              </a:spcBef>
              <a:spcAft>
                <a:spcPts val="0"/>
              </a:spcAft>
              <a:buClr>
                <a:schemeClr val="accent2"/>
              </a:buClr>
              <a:buSzPct val="100000"/>
              <a:buFont typeface="Noto Sans Symbols"/>
              <a:buChar char="▪"/>
              <a:defRPr sz="2000" b="0" i="0" u="none" strike="noStrike" cap="none">
                <a:solidFill>
                  <a:schemeClr val="dk1"/>
                </a:solidFill>
                <a:latin typeface="Verdana"/>
                <a:ea typeface="Verdana"/>
                <a:cs typeface="Verdana"/>
                <a:sym typeface="Verdana"/>
              </a:defRPr>
            </a:lvl9pPr>
          </a:lstStyle>
          <a:p>
            <a:endParaRPr/>
          </a:p>
        </p:txBody>
      </p:sp>
      <p:sp>
        <p:nvSpPr>
          <p:cNvPr id="58" name="Shape 58"/>
          <p:cNvSpPr txBox="1">
            <a:spLocks noGrp="1"/>
          </p:cNvSpPr>
          <p:nvPr>
            <p:ph type="dt" idx="10"/>
          </p:nvPr>
        </p:nvSpPr>
        <p:spPr>
          <a:xfrm>
            <a:off x="609600" y="6245225"/>
            <a:ext cx="1981200" cy="476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a:solidFill>
                  <a:schemeClr val="dk1"/>
                </a:solidFill>
                <a:latin typeface="Verdana"/>
                <a:ea typeface="Verdana"/>
                <a:cs typeface="Verdana"/>
                <a:sym typeface="Verdana"/>
              </a:defRPr>
            </a:lvl1pPr>
            <a:lvl2pPr marL="457200" marR="0" lvl="1"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2pPr>
            <a:lvl3pPr marL="914400" marR="0" lvl="2"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3pPr>
            <a:lvl4pPr marL="1371600" marR="0" lvl="3"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4pPr>
            <a:lvl5pPr marL="1828800" marR="0" lvl="4"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5pPr>
            <a:lvl6pPr marL="2286000" marR="0" lvl="5"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6pPr>
            <a:lvl7pPr marL="3200400" marR="0" lvl="6"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7pPr>
            <a:lvl8pPr marL="4572000" marR="0" lvl="7"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8pPr>
            <a:lvl9pPr marL="6400800" marR="0" lvl="8"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9pPr>
          </a:lstStyle>
          <a:p>
            <a:endParaRPr/>
          </a:p>
        </p:txBody>
      </p:sp>
      <p:sp>
        <p:nvSpPr>
          <p:cNvPr id="59" name="Shape 59"/>
          <p:cNvSpPr txBox="1">
            <a:spLocks noGrp="1"/>
          </p:cNvSpPr>
          <p:nvPr>
            <p:ph type="ftr" idx="11"/>
          </p:nvPr>
        </p:nvSpPr>
        <p:spPr>
          <a:xfrm>
            <a:off x="3124200" y="6245225"/>
            <a:ext cx="2895600" cy="476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a:solidFill>
                  <a:schemeClr val="dk1"/>
                </a:solidFill>
                <a:latin typeface="Verdana"/>
                <a:ea typeface="Verdana"/>
                <a:cs typeface="Verdana"/>
                <a:sym typeface="Verdana"/>
              </a:defRPr>
            </a:lvl1pPr>
            <a:lvl2pPr marL="457200" marR="0" lvl="1"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2pPr>
            <a:lvl3pPr marL="914400" marR="0" lvl="2"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3pPr>
            <a:lvl4pPr marL="1371600" marR="0" lvl="3"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4pPr>
            <a:lvl5pPr marL="1828800" marR="0" lvl="4"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5pPr>
            <a:lvl6pPr marL="2286000" marR="0" lvl="5"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6pPr>
            <a:lvl7pPr marL="3200400" marR="0" lvl="6"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7pPr>
            <a:lvl8pPr marL="4572000" marR="0" lvl="7"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8pPr>
            <a:lvl9pPr marL="6400800" marR="0" lvl="8"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9pPr>
          </a:lstStyle>
          <a:p>
            <a:endParaRPr/>
          </a:p>
        </p:txBody>
      </p:sp>
      <p:sp>
        <p:nvSpPr>
          <p:cNvPr id="60" name="Shape 60"/>
          <p:cNvSpPr txBox="1">
            <a:spLocks noGrp="1"/>
          </p:cNvSpPr>
          <p:nvPr>
            <p:ph type="sldNum" idx="12"/>
          </p:nvPr>
        </p:nvSpPr>
        <p:spPr>
          <a:xfrm>
            <a:off x="6553200" y="6245225"/>
            <a:ext cx="1981200" cy="4761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Verdana"/>
              <a:buNone/>
            </a:pPr>
            <a:fld id="{00000000-1234-1234-1234-123412341234}" type="slidenum">
              <a:rPr lang="en" sz="1200" b="0" i="0" u="none">
                <a:solidFill>
                  <a:schemeClr val="dk1"/>
                </a:solidFill>
                <a:latin typeface="Verdana"/>
                <a:ea typeface="Verdana"/>
                <a:cs typeface="Verdana"/>
                <a:sym typeface="Verdana"/>
              </a:rPr>
              <a:t>‹#›</a:t>
            </a:fld>
            <a:endParaRPr lang="en" sz="1200" b="0" i="0" u="none">
              <a:solidFill>
                <a:schemeClr val="dk1"/>
              </a:solidFill>
              <a:latin typeface="Verdana"/>
              <a:ea typeface="Verdana"/>
              <a:cs typeface="Verdana"/>
              <a:sym typeface="Verdan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855000"/>
            <a:ext cx="7852200" cy="11481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85280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701800"/>
            <a:ext cx="6227100" cy="54543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68580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1" name="Shape 41"/>
          <p:cNvCxnSpPr/>
          <p:nvPr/>
        </p:nvCxnSpPr>
        <p:spPr>
          <a:xfrm>
            <a:off x="5029675" y="59940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441866"/>
            <a:ext cx="4045200" cy="2280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3793601"/>
            <a:ext cx="4045200" cy="1794000"/>
          </a:xfrm>
          <a:prstGeom prst="rect">
            <a:avLst/>
          </a:prstGeom>
        </p:spPr>
        <p:txBody>
          <a:bodyPr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965600"/>
            <a:ext cx="3837000" cy="49269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5" name="Shape 45"/>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5640766"/>
            <a:ext cx="5998800" cy="806700"/>
          </a:xfrm>
          <a:prstGeom prst="rect">
            <a:avLst/>
          </a:prstGeom>
        </p:spPr>
        <p:txBody>
          <a:bodyPr lIns="91425" tIns="91425" rIns="91425" bIns="91425"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6241345"/>
            <a:ext cx="548700" cy="5247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hyperlink" Target="http://go.ncsu.edu/startviz2"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www.lib.ncsu.edu/softwar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gif"/></Relationships>
</file>

<file path=ppt/slides/_rels/slide16.xml.rels><?xml version="1.0" encoding="UTF-8" standalone="yes"?>
<Relationships xmlns="http://schemas.openxmlformats.org/package/2006/relationships"><Relationship Id="rId3" Type="http://schemas.openxmlformats.org/officeDocument/2006/relationships/hyperlink" Target="http://colorbrewer2.org/%23type=sequential&amp;scheme=BuGn&amp;n=5" TargetMode="External"/><Relationship Id="rId4" Type="http://schemas.openxmlformats.org/officeDocument/2006/relationships/hyperlink" Target="https://color.adobe.com/create/color-wheel/" TargetMode="External"/><Relationship Id="rId5"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digitalsynopsis.com/design/27-funny-graphic-designer-posters-charts/" TargetMode="External"/><Relationship Id="rId4" Type="http://schemas.openxmlformats.org/officeDocument/2006/relationships/image" Target="../media/image16.jpg"/><Relationship Id="rId5" Type="http://schemas.openxmlformats.org/officeDocument/2006/relationships/image" Target="../media/image17.jpg"/><Relationship Id="rId6" Type="http://schemas.openxmlformats.org/officeDocument/2006/relationships/hyperlink" Target="http://dh101.humanities.ucla.edu/DH101Fall12Lab1/font-popularity" TargetMode="External"/><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hyperlink" Target="http://cdn.information-management.com/media/newspics/Bling_fig3.jpg" TargetMode="External"/><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hyperlink" Target="http://www.fusioncharts.com/blog/2014/03/how-to-use-the-gestalt-principles-for-visual-storytelling-podv/" TargetMode="External"/><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go.ncsu.edu/startviz2"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hyperlink" Target="http://graphicdesign.spokanefalls.edu/tutorials/process/gestaltprinciples/gestaltprinc.htm" TargetMode="External"/><Relationship Id="rId4" Type="http://schemas.openxmlformats.org/officeDocument/2006/relationships/hyperlink" Target="https://petra.isenberg.cc/publications/papers/Zuk_2006_HFI.pdf" TargetMode="External"/><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go.ncsu.edu/startviz2"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hbr.org/2013/04/the-science-of-what-we-do-and-dont-know-about-data-visualization"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www.datavizcatalogue.com/" TargetMode="External"/><Relationship Id="rId4"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hyperlink" Target="http://annkemery.com/clustered-bar-chart/" TargetMode="External"/><Relationship Id="rId4" Type="http://schemas.openxmlformats.org/officeDocument/2006/relationships/hyperlink" Target="http://www.storytellingwithdata.com/blog/2014/06/alternatives-to-pies" TargetMode="External"/><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hyperlink" Target="http://www.tigercolor.com/color-lab/color-theory/color-harmonies.htm" TargetMode="External"/><Relationship Id="rId4" Type="http://schemas.openxmlformats.org/officeDocument/2006/relationships/hyperlink" Target="https://www.perceptualedge.com/articles/b-eye/choosing_colors.pdf" TargetMode="External"/><Relationship Id="rId5" Type="http://schemas.openxmlformats.org/officeDocument/2006/relationships/hyperlink" Target="http://catalog.lib.ncsu.edu/record/NCSU2755604" TargetMode="External"/><Relationship Id="rId6" Type="http://schemas.openxmlformats.org/officeDocument/2006/relationships/hyperlink" Target="http://catalog.lib.ncsu.edu/record/NCSU2752624" TargetMode="External"/><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go.ncsu.edu/startviz2"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go.ncsu.edu/startviz2"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public.tableau.com/profile/al.blaine%23!/vizhome/ImprovedExamples/AudienceScorevsWorldwideGros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go.ncsu.edu/startviz2"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books.google.com/books?id=NRyGnjeNKJIC&amp;pg=PA9&amp;lpg=PA9&amp;dq=the+grammar+of+graphics+guide&amp;source=bl&amp;ots=XZV1eXA6Fn&amp;sig=5AWLO75GICzd2fBDNNjDjKnrJFU&amp;hl=en&amp;sa=X&amp;ved=0ahUKEwjVi-zInfTRAhUM5yYKHeguD8UQ6AEIQjAG%23v=onepage&amp;q&amp;f=false" TargetMode="External"/><Relationship Id="rId4" Type="http://schemas.openxmlformats.org/officeDocument/2006/relationships/hyperlink" Target="http://vita.had.co.nz/papers/layered-grammar.pdf" TargetMode="External"/><Relationship Id="rId5" Type="http://schemas.openxmlformats.org/officeDocument/2006/relationships/hyperlink" Target="https://keminglabs.com/talks/kevin_lynagh_grammar_of_graphics_clojure_oredev_2012_handout.pdf" TargetMode="External"/><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ctrTitle"/>
          </p:nvPr>
        </p:nvSpPr>
        <p:spPr>
          <a:xfrm>
            <a:off x="671257" y="1321066"/>
            <a:ext cx="7801500" cy="2306700"/>
          </a:xfrm>
          <a:prstGeom prst="rect">
            <a:avLst/>
          </a:prstGeom>
        </p:spPr>
        <p:txBody>
          <a:bodyPr lIns="91425" tIns="91425" rIns="91425" bIns="91425" anchor="b" anchorCtr="0">
            <a:noAutofit/>
          </a:bodyPr>
          <a:lstStyle/>
          <a:p>
            <a:pPr lvl="0">
              <a:spcBef>
                <a:spcPts val="0"/>
              </a:spcBef>
              <a:buNone/>
            </a:pPr>
            <a:r>
              <a:rPr lang="en" sz="4400"/>
              <a:t>Getting Started with Data Visualization: Elements of Design!</a:t>
            </a:r>
          </a:p>
        </p:txBody>
      </p:sp>
      <p:sp>
        <p:nvSpPr>
          <p:cNvPr id="66" name="Shape 66"/>
          <p:cNvSpPr txBox="1">
            <a:spLocks noGrp="1"/>
          </p:cNvSpPr>
          <p:nvPr>
            <p:ph type="subTitle" idx="1"/>
          </p:nvPr>
        </p:nvSpPr>
        <p:spPr>
          <a:xfrm>
            <a:off x="671250" y="4233167"/>
            <a:ext cx="7801500" cy="1056900"/>
          </a:xfrm>
          <a:prstGeom prst="rect">
            <a:avLst/>
          </a:prstGeom>
        </p:spPr>
        <p:txBody>
          <a:bodyPr lIns="91425" tIns="91425" rIns="91425" bIns="91425" anchor="t" anchorCtr="0">
            <a:noAutofit/>
          </a:bodyPr>
          <a:lstStyle/>
          <a:p>
            <a:pPr lvl="0" rtl="0">
              <a:spcBef>
                <a:spcPts val="0"/>
              </a:spcBef>
              <a:buNone/>
            </a:pPr>
            <a:r>
              <a:rPr lang="en"/>
              <a:t>Alison Blaine, Jennifer Garrett, &amp; Hannah Rainey</a:t>
            </a:r>
          </a:p>
          <a:p>
            <a:pPr lvl="0" rtl="0">
              <a:spcBef>
                <a:spcPts val="0"/>
              </a:spcBef>
              <a:buNone/>
            </a:pPr>
            <a:endParaRPr sz="1200"/>
          </a:p>
        </p:txBody>
      </p:sp>
      <p:pic>
        <p:nvPicPr>
          <p:cNvPr id="67" name="Shape 67" descr="ncsu-logo.jpeg"/>
          <p:cNvPicPr preferRelativeResize="0"/>
          <p:nvPr/>
        </p:nvPicPr>
        <p:blipFill>
          <a:blip r:embed="rId3">
            <a:alphaModFix/>
          </a:blip>
          <a:stretch>
            <a:fillRect/>
          </a:stretch>
        </p:blipFill>
        <p:spPr>
          <a:xfrm>
            <a:off x="3922775" y="4910325"/>
            <a:ext cx="1408850" cy="1408850"/>
          </a:xfrm>
          <a:prstGeom prst="rect">
            <a:avLst/>
          </a:prstGeom>
          <a:noFill/>
          <a:ln>
            <a:noFill/>
          </a:ln>
        </p:spPr>
      </p:pic>
      <p:sp>
        <p:nvSpPr>
          <p:cNvPr id="68" name="Shape 68"/>
          <p:cNvSpPr txBox="1"/>
          <p:nvPr/>
        </p:nvSpPr>
        <p:spPr>
          <a:xfrm>
            <a:off x="0" y="0"/>
            <a:ext cx="8974800" cy="1148100"/>
          </a:xfrm>
          <a:prstGeom prst="rect">
            <a:avLst/>
          </a:prstGeom>
          <a:noFill/>
          <a:ln>
            <a:noFill/>
          </a:ln>
        </p:spPr>
        <p:txBody>
          <a:bodyPr lIns="91425" tIns="91425" rIns="91425" bIns="91425" anchor="ctr" anchorCtr="0">
            <a:noAutofit/>
          </a:bodyPr>
          <a:lstStyle/>
          <a:p>
            <a:pPr lvl="0" algn="r" rtl="0">
              <a:lnSpc>
                <a:spcPct val="115000"/>
              </a:lnSpc>
              <a:spcBef>
                <a:spcPts val="0"/>
              </a:spcBef>
              <a:spcAft>
                <a:spcPts val="1600"/>
              </a:spcAft>
              <a:buNone/>
            </a:pPr>
            <a:r>
              <a:rPr lang="en" sz="2400" u="sng">
                <a:solidFill>
                  <a:schemeClr val="accent5"/>
                </a:solidFill>
                <a:latin typeface="Average"/>
                <a:ea typeface="Average"/>
                <a:cs typeface="Average"/>
                <a:sym typeface="Average"/>
                <a:hlinkClick r:id="rId4"/>
              </a:rPr>
              <a:t>go.ncsu.edu/</a:t>
            </a:r>
            <a:r>
              <a:rPr lang="en" sz="2400" u="sng">
                <a:solidFill>
                  <a:schemeClr val="accent5"/>
                </a:solidFill>
                <a:latin typeface="Average"/>
                <a:ea typeface="Average"/>
                <a:cs typeface="Average"/>
                <a:sym typeface="Average"/>
              </a:rPr>
              <a:t>startviz2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Interoperability Between Open Source Tools </a:t>
            </a:r>
          </a:p>
          <a:p>
            <a:pPr lvl="0" rtl="0">
              <a:spcBef>
                <a:spcPts val="0"/>
              </a:spcBef>
              <a:buNone/>
            </a:pPr>
            <a:endParaRPr/>
          </a:p>
        </p:txBody>
      </p:sp>
      <p:pic>
        <p:nvPicPr>
          <p:cNvPr id="130" name="Shape 130" descr="Screen Shot 2016-11-15 at 9.33.25 AM.png"/>
          <p:cNvPicPr preferRelativeResize="0"/>
          <p:nvPr/>
        </p:nvPicPr>
        <p:blipFill>
          <a:blip r:embed="rId3">
            <a:alphaModFix/>
          </a:blip>
          <a:stretch>
            <a:fillRect/>
          </a:stretch>
        </p:blipFill>
        <p:spPr>
          <a:xfrm>
            <a:off x="606212" y="2765137"/>
            <a:ext cx="1400175" cy="571500"/>
          </a:xfrm>
          <a:prstGeom prst="rect">
            <a:avLst/>
          </a:prstGeom>
          <a:noFill/>
          <a:ln>
            <a:noFill/>
          </a:ln>
        </p:spPr>
      </p:pic>
      <p:pic>
        <p:nvPicPr>
          <p:cNvPr id="131" name="Shape 131" descr="Screen Shot 2016-11-15 at 9.33.40 AM.png"/>
          <p:cNvPicPr preferRelativeResize="0"/>
          <p:nvPr/>
        </p:nvPicPr>
        <p:blipFill rotWithShape="1">
          <a:blip r:embed="rId4">
            <a:alphaModFix/>
          </a:blip>
          <a:srcRect l="12854" r="23190"/>
          <a:stretch/>
        </p:blipFill>
        <p:spPr>
          <a:xfrm>
            <a:off x="2356800" y="2560337"/>
            <a:ext cx="1181799" cy="981075"/>
          </a:xfrm>
          <a:prstGeom prst="rect">
            <a:avLst/>
          </a:prstGeom>
          <a:noFill/>
          <a:ln>
            <a:noFill/>
          </a:ln>
        </p:spPr>
      </p:pic>
      <p:pic>
        <p:nvPicPr>
          <p:cNvPr id="132" name="Shape 132" descr="Screen Shot 2016-11-15 at 9.33.57 AM.png"/>
          <p:cNvPicPr preferRelativeResize="0"/>
          <p:nvPr/>
        </p:nvPicPr>
        <p:blipFill>
          <a:blip r:embed="rId5">
            <a:alphaModFix/>
          </a:blip>
          <a:stretch>
            <a:fillRect/>
          </a:stretch>
        </p:blipFill>
        <p:spPr>
          <a:xfrm>
            <a:off x="3889000" y="2712737"/>
            <a:ext cx="2628900" cy="676275"/>
          </a:xfrm>
          <a:prstGeom prst="rect">
            <a:avLst/>
          </a:prstGeom>
          <a:noFill/>
          <a:ln>
            <a:noFill/>
          </a:ln>
        </p:spPr>
      </p:pic>
      <p:pic>
        <p:nvPicPr>
          <p:cNvPr id="133" name="Shape 133" descr="Screen Shot 2016-11-15 at 9.34.08 AM.png"/>
          <p:cNvPicPr preferRelativeResize="0"/>
          <p:nvPr/>
        </p:nvPicPr>
        <p:blipFill>
          <a:blip r:embed="rId6">
            <a:alphaModFix/>
          </a:blip>
          <a:stretch>
            <a:fillRect/>
          </a:stretch>
        </p:blipFill>
        <p:spPr>
          <a:xfrm>
            <a:off x="6868287" y="2841325"/>
            <a:ext cx="1419225" cy="419100"/>
          </a:xfrm>
          <a:prstGeom prst="rect">
            <a:avLst/>
          </a:prstGeom>
          <a:noFill/>
          <a:ln>
            <a:noFill/>
          </a:ln>
        </p:spPr>
      </p:pic>
      <p:pic>
        <p:nvPicPr>
          <p:cNvPr id="134" name="Shape 134" descr="Screen Shot 2016-11-15 at 9.34.22 AM.png"/>
          <p:cNvPicPr preferRelativeResize="0"/>
          <p:nvPr/>
        </p:nvPicPr>
        <p:blipFill rotWithShape="1">
          <a:blip r:embed="rId7">
            <a:alphaModFix/>
          </a:blip>
          <a:srcRect t="9" r="9999" b="6375"/>
          <a:stretch/>
        </p:blipFill>
        <p:spPr>
          <a:xfrm>
            <a:off x="1328099" y="3826175"/>
            <a:ext cx="1028700" cy="419100"/>
          </a:xfrm>
          <a:prstGeom prst="rect">
            <a:avLst/>
          </a:prstGeom>
          <a:noFill/>
          <a:ln>
            <a:noFill/>
          </a:ln>
        </p:spPr>
      </p:pic>
      <p:pic>
        <p:nvPicPr>
          <p:cNvPr id="135" name="Shape 135" descr="Screen Shot 2016-11-15 at 9.34.35 AM.png"/>
          <p:cNvPicPr preferRelativeResize="0"/>
          <p:nvPr/>
        </p:nvPicPr>
        <p:blipFill>
          <a:blip r:embed="rId8">
            <a:alphaModFix/>
          </a:blip>
          <a:stretch>
            <a:fillRect/>
          </a:stretch>
        </p:blipFill>
        <p:spPr>
          <a:xfrm>
            <a:off x="2746000" y="3773787"/>
            <a:ext cx="1143000" cy="523875"/>
          </a:xfrm>
          <a:prstGeom prst="rect">
            <a:avLst/>
          </a:prstGeom>
          <a:noFill/>
          <a:ln>
            <a:noFill/>
          </a:ln>
        </p:spPr>
      </p:pic>
      <p:pic>
        <p:nvPicPr>
          <p:cNvPr id="136" name="Shape 136" descr="Screen Shot 2016-11-15 at 9.37.41 AM.png"/>
          <p:cNvPicPr preferRelativeResize="0"/>
          <p:nvPr/>
        </p:nvPicPr>
        <p:blipFill>
          <a:blip r:embed="rId9">
            <a:alphaModFix/>
          </a:blip>
          <a:stretch>
            <a:fillRect/>
          </a:stretch>
        </p:blipFill>
        <p:spPr>
          <a:xfrm>
            <a:off x="4278187" y="3792825"/>
            <a:ext cx="1609725" cy="485775"/>
          </a:xfrm>
          <a:prstGeom prst="rect">
            <a:avLst/>
          </a:prstGeom>
          <a:noFill/>
          <a:ln>
            <a:noFill/>
          </a:ln>
        </p:spPr>
      </p:pic>
      <p:pic>
        <p:nvPicPr>
          <p:cNvPr id="137" name="Shape 137" descr="Screen Shot 2016-11-15 at 10.52.43 AM.png"/>
          <p:cNvPicPr preferRelativeResize="0"/>
          <p:nvPr/>
        </p:nvPicPr>
        <p:blipFill>
          <a:blip r:embed="rId10">
            <a:alphaModFix/>
          </a:blip>
          <a:stretch>
            <a:fillRect/>
          </a:stretch>
        </p:blipFill>
        <p:spPr>
          <a:xfrm>
            <a:off x="6277125" y="3840450"/>
            <a:ext cx="1428750" cy="390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Proliferation of Visualization Software</a:t>
            </a:r>
          </a:p>
        </p:txBody>
      </p:sp>
      <p:sp>
        <p:nvSpPr>
          <p:cNvPr id="143" name="Shape 143"/>
          <p:cNvSpPr txBox="1">
            <a:spLocks noGrp="1"/>
          </p:cNvSpPr>
          <p:nvPr>
            <p:ph type="body" idx="1"/>
          </p:nvPr>
        </p:nvSpPr>
        <p:spPr>
          <a:xfrm>
            <a:off x="311700" y="1356875"/>
            <a:ext cx="4286400" cy="4555200"/>
          </a:xfrm>
          <a:prstGeom prst="rect">
            <a:avLst/>
          </a:prstGeom>
        </p:spPr>
        <p:txBody>
          <a:bodyPr lIns="91425" tIns="91425" rIns="91425" bIns="91425" anchor="t" anchorCtr="0">
            <a:noAutofit/>
          </a:bodyPr>
          <a:lstStyle/>
          <a:p>
            <a:pPr lvl="0" rtl="0">
              <a:spcBef>
                <a:spcPts val="0"/>
              </a:spcBef>
              <a:buNone/>
            </a:pPr>
            <a:r>
              <a:rPr lang="en" sz="2400">
                <a:solidFill>
                  <a:srgbClr val="FFFFFF"/>
                </a:solidFill>
                <a:latin typeface="Open Sans"/>
                <a:ea typeface="Open Sans"/>
                <a:cs typeface="Open Sans"/>
                <a:sym typeface="Open Sans"/>
              </a:rPr>
              <a:t>Commercial</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AutoCAD</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GEOPAK</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ArcGIS</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SAS Visual Analytics</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Tableau Desktop</a:t>
            </a:r>
          </a:p>
          <a:p>
            <a:pPr lvl="0" rtl="0">
              <a:spcBef>
                <a:spcPts val="0"/>
              </a:spcBef>
              <a:spcAft>
                <a:spcPts val="0"/>
              </a:spcAft>
              <a:buNone/>
            </a:pPr>
            <a:endParaRPr sz="2400">
              <a:solidFill>
                <a:srgbClr val="FFFFFF"/>
              </a:solidFill>
              <a:latin typeface="Open Sans"/>
              <a:ea typeface="Open Sans"/>
              <a:cs typeface="Open Sans"/>
              <a:sym typeface="Open Sans"/>
            </a:endParaRPr>
          </a:p>
          <a:p>
            <a:pPr lvl="0" rtl="0">
              <a:spcBef>
                <a:spcPts val="0"/>
              </a:spcBef>
              <a:spcAft>
                <a:spcPts val="0"/>
              </a:spcAft>
              <a:buNone/>
            </a:pPr>
            <a:r>
              <a:rPr lang="en" sz="2400">
                <a:solidFill>
                  <a:srgbClr val="FFFFFF"/>
                </a:solidFill>
                <a:latin typeface="Open Sans"/>
                <a:ea typeface="Open Sans"/>
                <a:cs typeface="Open Sans"/>
                <a:sym typeface="Open Sans"/>
              </a:rPr>
              <a:t>Find software at NCSU Libraries: </a:t>
            </a:r>
            <a:r>
              <a:rPr lang="en" sz="2400" u="sng">
                <a:solidFill>
                  <a:schemeClr val="hlink"/>
                </a:solidFill>
                <a:latin typeface="Open Sans"/>
                <a:ea typeface="Open Sans"/>
                <a:cs typeface="Open Sans"/>
                <a:sym typeface="Open Sans"/>
                <a:hlinkClick r:id="rId3"/>
              </a:rPr>
              <a:t>www.lib.ncsu.edu/software</a:t>
            </a:r>
          </a:p>
          <a:p>
            <a:pPr lvl="0" rtl="0">
              <a:spcBef>
                <a:spcPts val="0"/>
              </a:spcBef>
              <a:spcAft>
                <a:spcPts val="0"/>
              </a:spcAft>
              <a:buNone/>
            </a:pPr>
            <a:endParaRPr sz="2400">
              <a:solidFill>
                <a:srgbClr val="FFFFFF"/>
              </a:solidFill>
              <a:latin typeface="Open Sans"/>
              <a:ea typeface="Open Sans"/>
              <a:cs typeface="Open Sans"/>
              <a:sym typeface="Open Sans"/>
            </a:endParaRPr>
          </a:p>
        </p:txBody>
      </p:sp>
      <p:sp>
        <p:nvSpPr>
          <p:cNvPr id="144" name="Shape 144"/>
          <p:cNvSpPr txBox="1">
            <a:spLocks noGrp="1"/>
          </p:cNvSpPr>
          <p:nvPr>
            <p:ph type="body" idx="2"/>
          </p:nvPr>
        </p:nvSpPr>
        <p:spPr>
          <a:xfrm>
            <a:off x="4832400" y="1356883"/>
            <a:ext cx="3999900" cy="4555200"/>
          </a:xfrm>
          <a:prstGeom prst="rect">
            <a:avLst/>
          </a:prstGeom>
        </p:spPr>
        <p:txBody>
          <a:bodyPr lIns="91425" tIns="91425" rIns="91425" bIns="91425" anchor="t" anchorCtr="0">
            <a:noAutofit/>
          </a:bodyPr>
          <a:lstStyle/>
          <a:p>
            <a:pPr lvl="0" rtl="0">
              <a:spcBef>
                <a:spcPts val="0"/>
              </a:spcBef>
              <a:buNone/>
            </a:pPr>
            <a:r>
              <a:rPr lang="en" sz="2400">
                <a:solidFill>
                  <a:srgbClr val="FFFFFF"/>
                </a:solidFill>
                <a:latin typeface="Open Sans"/>
                <a:ea typeface="Open Sans"/>
                <a:cs typeface="Open Sans"/>
                <a:sym typeface="Open Sans"/>
              </a:rPr>
              <a:t>Open Source</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R (ggplot2, ggvis, shiny) </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Python (Bokeh, Seaborn, Altair)</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Plotly</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Tableau Public</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Vega-Lite</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VTK</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ParaView</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QGIS</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Carto</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D3 &amp; other .js libraries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311700" y="757966"/>
            <a:ext cx="8520600" cy="763499"/>
          </a:xfrm>
          <a:prstGeom prst="rect">
            <a:avLst/>
          </a:prstGeom>
        </p:spPr>
        <p:txBody>
          <a:bodyPr lIns="91425" tIns="91425" rIns="91425" bIns="91425" anchor="t" anchorCtr="0">
            <a:noAutofit/>
          </a:bodyPr>
          <a:lstStyle/>
          <a:p>
            <a:pPr lvl="0" rtl="0">
              <a:spcBef>
                <a:spcPts val="0"/>
              </a:spcBef>
              <a:buNone/>
            </a:pPr>
            <a:r>
              <a:rPr lang="en"/>
              <a:t>Data Visualization Process</a:t>
            </a:r>
          </a:p>
        </p:txBody>
      </p:sp>
      <p:sp>
        <p:nvSpPr>
          <p:cNvPr id="150" name="Shape 150"/>
          <p:cNvSpPr txBox="1">
            <a:spLocks noGrp="1"/>
          </p:cNvSpPr>
          <p:nvPr>
            <p:ph type="body" idx="1"/>
          </p:nvPr>
        </p:nvSpPr>
        <p:spPr>
          <a:xfrm>
            <a:off x="311700" y="1521575"/>
            <a:ext cx="8520600" cy="4391100"/>
          </a:xfrm>
          <a:prstGeom prst="rect">
            <a:avLst/>
          </a:prstGeom>
        </p:spPr>
        <p:txBody>
          <a:bodyPr lIns="91425" tIns="91425" rIns="91425" bIns="91425" anchor="t" anchorCtr="0">
            <a:noAutofit/>
          </a:bodyPr>
          <a:lstStyle/>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getting data</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getting to know the data</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setting goals</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determining if a visualization is needed</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deciding what to visualize </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cleaning</a:t>
            </a:r>
          </a:p>
          <a:p>
            <a:pPr marL="457200" lvl="0" indent="-381000" rtl="0">
              <a:spcBef>
                <a:spcPts val="0"/>
              </a:spcBef>
              <a:spcAft>
                <a:spcPts val="0"/>
              </a:spcAft>
              <a:buClr>
                <a:srgbClr val="00FFFF"/>
              </a:buClr>
              <a:buSzPct val="100000"/>
              <a:buFont typeface="Open Sans"/>
            </a:pPr>
            <a:r>
              <a:rPr lang="en" sz="2400">
                <a:solidFill>
                  <a:srgbClr val="00FFFF"/>
                </a:solidFill>
                <a:latin typeface="Open Sans"/>
                <a:ea typeface="Open Sans"/>
                <a:cs typeface="Open Sans"/>
                <a:sym typeface="Open Sans"/>
              </a:rPr>
              <a:t>visualizing</a:t>
            </a:r>
          </a:p>
          <a:p>
            <a:pPr marL="457200" lvl="0" indent="-381000" rtl="0">
              <a:spcBef>
                <a:spcPts val="0"/>
              </a:spcBef>
              <a:spcAft>
                <a:spcPts val="0"/>
              </a:spcAft>
              <a:buClr>
                <a:srgbClr val="00FFFF"/>
              </a:buClr>
              <a:buSzPct val="100000"/>
              <a:buFont typeface="Open Sans"/>
            </a:pPr>
            <a:r>
              <a:rPr lang="en" sz="2400">
                <a:solidFill>
                  <a:srgbClr val="00FFFF"/>
                </a:solidFill>
                <a:latin typeface="Open Sans"/>
                <a:ea typeface="Open Sans"/>
                <a:cs typeface="Open Sans"/>
                <a:sym typeface="Open Sans"/>
              </a:rPr>
              <a:t>designing </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exporting/embedding for presentation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2669100" y="1509200"/>
            <a:ext cx="3805800" cy="4977900"/>
          </a:xfrm>
          <a:prstGeom prst="rect">
            <a:avLst/>
          </a:prstGeom>
          <a:ln w="38100" cap="flat" cmpd="sng">
            <a:solidFill>
              <a:schemeClr val="dk1"/>
            </a:solidFill>
            <a:prstDash val="solid"/>
            <a:round/>
            <a:headEnd type="none" w="med" len="med"/>
            <a:tailEnd type="none" w="med" len="med"/>
          </a:ln>
        </p:spPr>
        <p:txBody>
          <a:bodyPr lIns="91425" tIns="91425" rIns="91425" bIns="91425" anchor="b" anchorCtr="0">
            <a:noAutofit/>
          </a:bodyPr>
          <a:lstStyle/>
          <a:p>
            <a:pPr lvl="0">
              <a:lnSpc>
                <a:spcPct val="200000"/>
              </a:lnSpc>
              <a:spcBef>
                <a:spcPts val="0"/>
              </a:spcBef>
              <a:buNone/>
            </a:pPr>
            <a:r>
              <a:rPr lang="en" sz="4800" dirty="0">
                <a:solidFill>
                  <a:srgbClr val="9900FF"/>
                </a:solidFill>
              </a:rPr>
              <a:t>C</a:t>
            </a:r>
            <a:r>
              <a:rPr lang="en" sz="4800" dirty="0">
                <a:solidFill>
                  <a:srgbClr val="00FFFF"/>
                </a:solidFill>
              </a:rPr>
              <a:t>o</a:t>
            </a:r>
            <a:r>
              <a:rPr lang="en" sz="4800" dirty="0">
                <a:solidFill>
                  <a:srgbClr val="00FF00"/>
                </a:solidFill>
              </a:rPr>
              <a:t>l</a:t>
            </a:r>
            <a:r>
              <a:rPr lang="en" sz="4800" dirty="0">
                <a:solidFill>
                  <a:srgbClr val="FFFF00"/>
                </a:solidFill>
              </a:rPr>
              <a:t>o</a:t>
            </a:r>
            <a:r>
              <a:rPr lang="en" sz="4800" dirty="0">
                <a:solidFill>
                  <a:srgbClr val="FF0000"/>
                </a:solidFill>
              </a:rPr>
              <a:t>r</a:t>
            </a:r>
          </a:p>
          <a:p>
            <a:pPr lvl="0" rtl="0">
              <a:lnSpc>
                <a:spcPct val="200000"/>
              </a:lnSpc>
              <a:spcBef>
                <a:spcPts val="0"/>
              </a:spcBef>
              <a:buNone/>
            </a:pPr>
            <a:r>
              <a:rPr lang="en" sz="4800" dirty="0">
                <a:latin typeface="Lobster"/>
                <a:ea typeface="Lobster"/>
                <a:cs typeface="Lobster"/>
                <a:sym typeface="Lobster"/>
              </a:rPr>
              <a:t>Type</a:t>
            </a:r>
          </a:p>
          <a:p>
            <a:pPr lvl="0">
              <a:lnSpc>
                <a:spcPct val="200000"/>
              </a:lnSpc>
              <a:spcBef>
                <a:spcPts val="0"/>
              </a:spcBef>
              <a:buNone/>
            </a:pPr>
            <a:r>
              <a:rPr lang="en" sz="4800" dirty="0"/>
              <a:t>S  P  A  C  E</a:t>
            </a:r>
          </a:p>
        </p:txBody>
      </p:sp>
      <p:sp>
        <p:nvSpPr>
          <p:cNvPr id="156" name="Shape 156"/>
          <p:cNvSpPr txBox="1">
            <a:spLocks noGrp="1"/>
          </p:cNvSpPr>
          <p:nvPr>
            <p:ph type="title"/>
          </p:nvPr>
        </p:nvSpPr>
        <p:spPr>
          <a:xfrm>
            <a:off x="127550" y="361100"/>
            <a:ext cx="8757000" cy="1148100"/>
          </a:xfrm>
          <a:prstGeom prst="rect">
            <a:avLst/>
          </a:prstGeom>
        </p:spPr>
        <p:txBody>
          <a:bodyPr lIns="91425" tIns="91425" rIns="91425" bIns="91425" anchor="ctr" anchorCtr="0">
            <a:noAutofit/>
          </a:bodyPr>
          <a:lstStyle/>
          <a:p>
            <a:pPr lvl="0" algn="l" rtl="0">
              <a:spcBef>
                <a:spcPts val="0"/>
              </a:spcBef>
              <a:buNone/>
            </a:pPr>
            <a:r>
              <a:rPr lang="en" sz="3000"/>
              <a:t>Basic Design Considerations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Color Characteristics</a:t>
            </a:r>
          </a:p>
        </p:txBody>
      </p:sp>
      <p:sp>
        <p:nvSpPr>
          <p:cNvPr id="164" name="Shape 164"/>
          <p:cNvSpPr txBox="1">
            <a:spLocks noGrp="1"/>
          </p:cNvSpPr>
          <p:nvPr>
            <p:ph type="body" idx="1"/>
          </p:nvPr>
        </p:nvSpPr>
        <p:spPr>
          <a:xfrm>
            <a:off x="311700" y="1427975"/>
            <a:ext cx="3206100" cy="2340300"/>
          </a:xfrm>
          <a:prstGeom prst="rect">
            <a:avLst/>
          </a:prstGeom>
        </p:spPr>
        <p:txBody>
          <a:bodyPr lIns="91425" tIns="91425" rIns="91425" bIns="91425" anchor="t" anchorCtr="0">
            <a:noAutofit/>
          </a:bodyPr>
          <a:lstStyle/>
          <a:p>
            <a:pPr lvl="0" rtl="0">
              <a:spcBef>
                <a:spcPts val="0"/>
              </a:spcBef>
              <a:buNone/>
            </a:pPr>
            <a:r>
              <a:rPr lang="en" sz="2400">
                <a:latin typeface="Open Sans"/>
                <a:ea typeface="Open Sans"/>
                <a:cs typeface="Open Sans"/>
                <a:sym typeface="Open Sans"/>
              </a:rPr>
              <a:t>Hue = color name</a:t>
            </a:r>
          </a:p>
          <a:p>
            <a:pPr lvl="0" rtl="0">
              <a:spcBef>
                <a:spcPts val="0"/>
              </a:spcBef>
              <a:buNone/>
            </a:pPr>
            <a:r>
              <a:rPr lang="en" sz="2400">
                <a:latin typeface="Open Sans"/>
                <a:ea typeface="Open Sans"/>
                <a:cs typeface="Open Sans"/>
                <a:sym typeface="Open Sans"/>
              </a:rPr>
              <a:t>Chroma = saturation</a:t>
            </a:r>
          </a:p>
          <a:p>
            <a:pPr lvl="0" rtl="0">
              <a:spcBef>
                <a:spcPts val="0"/>
              </a:spcBef>
              <a:buNone/>
            </a:pPr>
            <a:r>
              <a:rPr lang="en" sz="2400">
                <a:latin typeface="Open Sans"/>
                <a:ea typeface="Open Sans"/>
                <a:cs typeface="Open Sans"/>
                <a:sym typeface="Open Sans"/>
              </a:rPr>
              <a:t>Value = brightness</a:t>
            </a:r>
          </a:p>
        </p:txBody>
      </p:sp>
      <p:pic>
        <p:nvPicPr>
          <p:cNvPr id="165" name="Shape 165" descr="hue-sat-brightness.jpg"/>
          <p:cNvPicPr preferRelativeResize="0"/>
          <p:nvPr/>
        </p:nvPicPr>
        <p:blipFill>
          <a:blip r:embed="rId3">
            <a:alphaModFix/>
          </a:blip>
          <a:stretch>
            <a:fillRect/>
          </a:stretch>
        </p:blipFill>
        <p:spPr>
          <a:xfrm>
            <a:off x="4004400" y="744101"/>
            <a:ext cx="4511575" cy="3474924"/>
          </a:xfrm>
          <a:prstGeom prst="rect">
            <a:avLst/>
          </a:prstGeom>
          <a:noFill/>
          <a:ln>
            <a:noFill/>
          </a:ln>
        </p:spPr>
      </p:pic>
      <p:sp>
        <p:nvSpPr>
          <p:cNvPr id="166" name="Shape 166"/>
          <p:cNvSpPr txBox="1"/>
          <p:nvPr/>
        </p:nvSpPr>
        <p:spPr>
          <a:xfrm>
            <a:off x="489850" y="4431236"/>
            <a:ext cx="7781100" cy="1601700"/>
          </a:xfrm>
          <a:prstGeom prst="rect">
            <a:avLst/>
          </a:prstGeom>
          <a:noFill/>
          <a:ln>
            <a:noFill/>
          </a:ln>
        </p:spPr>
        <p:txBody>
          <a:bodyPr lIns="91425" tIns="91425" rIns="91425" bIns="91425" anchor="t" anchorCtr="0">
            <a:noAutofit/>
          </a:bodyPr>
          <a:lstStyle/>
          <a:p>
            <a:pPr marL="457200" lvl="0" indent="-381000" rtl="0">
              <a:lnSpc>
                <a:spcPct val="115000"/>
              </a:lnSpc>
              <a:spcBef>
                <a:spcPts val="0"/>
              </a:spcBef>
              <a:spcAft>
                <a:spcPts val="1600"/>
              </a:spcAft>
              <a:buClr>
                <a:schemeClr val="accent3"/>
              </a:buClr>
              <a:buSzPct val="100000"/>
              <a:buFont typeface="Open Sans"/>
              <a:buChar char="●"/>
            </a:pPr>
            <a:r>
              <a:rPr lang="en" sz="2400" dirty="0">
                <a:solidFill>
                  <a:schemeClr val="accent3"/>
                </a:solidFill>
                <a:latin typeface="Open Sans"/>
                <a:ea typeface="Open Sans"/>
                <a:cs typeface="Open Sans"/>
                <a:sym typeface="Open Sans"/>
              </a:rPr>
              <a:t>Choose different hues when comparing categories that are not ordered. Consider grayer or more pastel shades over bold hues.</a:t>
            </a:r>
          </a:p>
          <a:p>
            <a:pPr marL="457200" lvl="0" indent="-381000" rtl="0">
              <a:lnSpc>
                <a:spcPct val="115000"/>
              </a:lnSpc>
              <a:spcBef>
                <a:spcPts val="0"/>
              </a:spcBef>
              <a:spcAft>
                <a:spcPts val="1600"/>
              </a:spcAft>
              <a:buClr>
                <a:schemeClr val="accent3"/>
              </a:buClr>
              <a:buSzPct val="100000"/>
              <a:buFont typeface="Open Sans"/>
              <a:buChar char="●"/>
            </a:pPr>
            <a:r>
              <a:rPr lang="en" sz="2400" dirty="0">
                <a:solidFill>
                  <a:schemeClr val="accent3"/>
                </a:solidFill>
                <a:latin typeface="Open Sans"/>
                <a:ea typeface="Open Sans"/>
                <a:cs typeface="Open Sans"/>
                <a:sym typeface="Open Sans"/>
              </a:rPr>
              <a:t>Keep same hue but vary chroma or brightness to show an ordered relationship</a:t>
            </a:r>
          </a:p>
          <a:p>
            <a:pPr lvl="0">
              <a:spcBef>
                <a:spcPts val="0"/>
              </a:spcBef>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Shape 171" descr="20080422-voters-per-hour.gif"/>
          <p:cNvPicPr preferRelativeResize="0"/>
          <p:nvPr/>
        </p:nvPicPr>
        <p:blipFill>
          <a:blip r:embed="rId3">
            <a:alphaModFix/>
          </a:blip>
          <a:stretch>
            <a:fillRect/>
          </a:stretch>
        </p:blipFill>
        <p:spPr>
          <a:xfrm>
            <a:off x="818423" y="1296648"/>
            <a:ext cx="7507174" cy="4264699"/>
          </a:xfrm>
          <a:prstGeom prst="rect">
            <a:avLst/>
          </a:prstGeom>
          <a:noFill/>
          <a:ln>
            <a:noFill/>
          </a:ln>
        </p:spPr>
      </p:pic>
      <p:sp>
        <p:nvSpPr>
          <p:cNvPr id="172" name="Shape 172"/>
          <p:cNvSpPr txBox="1">
            <a:spLocks noGrp="1"/>
          </p:cNvSpPr>
          <p:nvPr>
            <p:ph type="body" idx="4294967295"/>
          </p:nvPr>
        </p:nvSpPr>
        <p:spPr>
          <a:xfrm>
            <a:off x="2437000" y="5726400"/>
            <a:ext cx="6193800" cy="426000"/>
          </a:xfrm>
          <a:prstGeom prst="rect">
            <a:avLst/>
          </a:prstGeom>
        </p:spPr>
        <p:txBody>
          <a:bodyPr lIns="91425" tIns="91425" rIns="91425" bIns="91425" anchor="t" anchorCtr="0">
            <a:noAutofit/>
          </a:bodyPr>
          <a:lstStyle/>
          <a:p>
            <a:pPr lvl="0" rtl="0">
              <a:spcBef>
                <a:spcPts val="0"/>
              </a:spcBef>
              <a:buNone/>
            </a:pPr>
            <a:r>
              <a:rPr lang="en" sz="1400"/>
              <a:t>Source: http://ridgerunnerconsulting.com/2008/04/more_voting_statistics/</a:t>
            </a:r>
          </a:p>
          <a:p>
            <a:pPr lvl="0" rtl="0">
              <a:spcBef>
                <a:spcPts val="0"/>
              </a:spcBef>
              <a:buNone/>
            </a:pPr>
            <a:endParaRPr sz="1400"/>
          </a:p>
        </p:txBody>
      </p:sp>
      <p:sp>
        <p:nvSpPr>
          <p:cNvPr id="173" name="Shape 173"/>
          <p:cNvSpPr txBox="1">
            <a:spLocks noGrp="1"/>
          </p:cNvSpPr>
          <p:nvPr>
            <p:ph type="title"/>
          </p:nvPr>
        </p:nvSpPr>
        <p:spPr>
          <a:xfrm>
            <a:off x="311700" y="399216"/>
            <a:ext cx="8520600" cy="763500"/>
          </a:xfrm>
          <a:prstGeom prst="rect">
            <a:avLst/>
          </a:prstGeom>
        </p:spPr>
        <p:txBody>
          <a:bodyPr lIns="91425" tIns="91425" rIns="91425" bIns="91425" anchor="ctr" anchorCtr="0">
            <a:noAutofit/>
          </a:bodyPr>
          <a:lstStyle/>
          <a:p>
            <a:pPr lvl="0" algn="l" rtl="0">
              <a:spcBef>
                <a:spcPts val="0"/>
              </a:spcBef>
              <a:buNone/>
            </a:pPr>
            <a:r>
              <a:rPr lang="en"/>
              <a:t>Color has cultural significance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Tools for Picking Color Wisely</a:t>
            </a:r>
          </a:p>
        </p:txBody>
      </p:sp>
      <p:sp>
        <p:nvSpPr>
          <p:cNvPr id="179" name="Shape 179"/>
          <p:cNvSpPr txBox="1">
            <a:spLocks noGrp="1"/>
          </p:cNvSpPr>
          <p:nvPr>
            <p:ph type="body" idx="1"/>
          </p:nvPr>
        </p:nvSpPr>
        <p:spPr>
          <a:xfrm>
            <a:off x="180175" y="2292275"/>
            <a:ext cx="2663100" cy="1384200"/>
          </a:xfrm>
          <a:prstGeom prst="rect">
            <a:avLst/>
          </a:prstGeom>
        </p:spPr>
        <p:txBody>
          <a:bodyPr lIns="91425" tIns="91425" rIns="91425" bIns="91425" anchor="t" anchorCtr="0">
            <a:noAutofit/>
          </a:bodyPr>
          <a:lstStyle/>
          <a:p>
            <a:pPr lvl="0">
              <a:spcBef>
                <a:spcPts val="0"/>
              </a:spcBef>
              <a:buNone/>
            </a:pPr>
            <a:r>
              <a:rPr lang="en" u="sng">
                <a:solidFill>
                  <a:schemeClr val="accent5"/>
                </a:solidFill>
                <a:latin typeface="Open Sans"/>
                <a:ea typeface="Open Sans"/>
                <a:cs typeface="Open Sans"/>
                <a:sym typeface="Open Sans"/>
                <a:hlinkClick r:id="rId3"/>
              </a:rPr>
              <a:t>Color Brewer 2</a:t>
            </a:r>
          </a:p>
          <a:p>
            <a:pPr lvl="0" rtl="0">
              <a:spcBef>
                <a:spcPts val="0"/>
              </a:spcBef>
              <a:buNone/>
            </a:pPr>
            <a:r>
              <a:rPr lang="en" u="sng">
                <a:solidFill>
                  <a:schemeClr val="hlink"/>
                </a:solidFill>
                <a:latin typeface="Open Sans"/>
                <a:ea typeface="Open Sans"/>
                <a:cs typeface="Open Sans"/>
                <a:sym typeface="Open Sans"/>
                <a:hlinkClick r:id="rId4"/>
              </a:rPr>
              <a:t>Adobe Color Wheel</a:t>
            </a:r>
          </a:p>
          <a:p>
            <a:pPr lvl="0" rtl="0">
              <a:spcBef>
                <a:spcPts val="0"/>
              </a:spcBef>
              <a:buNone/>
            </a:pPr>
            <a:endParaRPr sz="2400">
              <a:latin typeface="Open Sans"/>
              <a:ea typeface="Open Sans"/>
              <a:cs typeface="Open Sans"/>
              <a:sym typeface="Open Sans"/>
            </a:endParaRPr>
          </a:p>
          <a:p>
            <a:pPr lvl="0" rtl="0">
              <a:spcBef>
                <a:spcPts val="0"/>
              </a:spcBef>
              <a:buNone/>
            </a:pPr>
            <a:endParaRPr sz="2400">
              <a:latin typeface="Open Sans"/>
              <a:ea typeface="Open Sans"/>
              <a:cs typeface="Open Sans"/>
              <a:sym typeface="Open Sans"/>
            </a:endParaRPr>
          </a:p>
          <a:p>
            <a:pPr lvl="0" rtl="0">
              <a:spcBef>
                <a:spcPts val="0"/>
              </a:spcBef>
              <a:buNone/>
            </a:pPr>
            <a:endParaRPr sz="2400">
              <a:latin typeface="Open Sans"/>
              <a:ea typeface="Open Sans"/>
              <a:cs typeface="Open Sans"/>
              <a:sym typeface="Open Sans"/>
            </a:endParaRPr>
          </a:p>
          <a:p>
            <a:pPr lvl="0" rtl="0">
              <a:spcBef>
                <a:spcPts val="0"/>
              </a:spcBef>
              <a:buNone/>
            </a:pPr>
            <a:endParaRPr sz="2400"/>
          </a:p>
        </p:txBody>
      </p:sp>
      <p:pic>
        <p:nvPicPr>
          <p:cNvPr id="180" name="Shape 180" descr="colorbrewer.png"/>
          <p:cNvPicPr preferRelativeResize="0"/>
          <p:nvPr/>
        </p:nvPicPr>
        <p:blipFill>
          <a:blip r:embed="rId5">
            <a:alphaModFix/>
          </a:blip>
          <a:stretch>
            <a:fillRect/>
          </a:stretch>
        </p:blipFill>
        <p:spPr>
          <a:xfrm>
            <a:off x="2471725" y="1750924"/>
            <a:ext cx="6360576" cy="40690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Type</a:t>
            </a:r>
          </a:p>
        </p:txBody>
      </p:sp>
      <p:sp>
        <p:nvSpPr>
          <p:cNvPr id="186" name="Shape 186"/>
          <p:cNvSpPr txBox="1">
            <a:spLocks noGrp="1"/>
          </p:cNvSpPr>
          <p:nvPr>
            <p:ph type="body" idx="1"/>
          </p:nvPr>
        </p:nvSpPr>
        <p:spPr>
          <a:xfrm>
            <a:off x="311700" y="5876900"/>
            <a:ext cx="787800" cy="535200"/>
          </a:xfrm>
          <a:prstGeom prst="rect">
            <a:avLst/>
          </a:prstGeom>
        </p:spPr>
        <p:txBody>
          <a:bodyPr lIns="91425" tIns="91425" rIns="91425" bIns="91425" anchor="t" anchorCtr="0">
            <a:noAutofit/>
          </a:bodyPr>
          <a:lstStyle/>
          <a:p>
            <a:pPr lvl="0" rtl="0">
              <a:spcBef>
                <a:spcPts val="0"/>
              </a:spcBef>
              <a:buNone/>
            </a:pPr>
            <a:r>
              <a:rPr lang="en" sz="1400" u="sng">
                <a:solidFill>
                  <a:schemeClr val="hlink"/>
                </a:solidFill>
                <a:latin typeface="Arial"/>
                <a:ea typeface="Arial"/>
                <a:cs typeface="Arial"/>
                <a:sym typeface="Arial"/>
                <a:hlinkClick r:id="rId3"/>
              </a:rPr>
              <a:t>Source</a:t>
            </a:r>
          </a:p>
        </p:txBody>
      </p:sp>
      <p:pic>
        <p:nvPicPr>
          <p:cNvPr id="187" name="Shape 187"/>
          <p:cNvPicPr preferRelativeResize="0"/>
          <p:nvPr/>
        </p:nvPicPr>
        <p:blipFill rotWithShape="1">
          <a:blip r:embed="rId4">
            <a:alphaModFix/>
          </a:blip>
          <a:srcRect b="52785"/>
          <a:stretch/>
        </p:blipFill>
        <p:spPr>
          <a:xfrm>
            <a:off x="311700" y="1404250"/>
            <a:ext cx="3944975" cy="2161374"/>
          </a:xfrm>
          <a:prstGeom prst="rect">
            <a:avLst/>
          </a:prstGeom>
          <a:noFill/>
          <a:ln>
            <a:noFill/>
          </a:ln>
        </p:spPr>
      </p:pic>
      <p:pic>
        <p:nvPicPr>
          <p:cNvPr id="188" name="Shape 188"/>
          <p:cNvPicPr preferRelativeResize="0"/>
          <p:nvPr/>
        </p:nvPicPr>
        <p:blipFill rotWithShape="1">
          <a:blip r:embed="rId4">
            <a:alphaModFix/>
          </a:blip>
          <a:srcRect t="52785"/>
          <a:stretch/>
        </p:blipFill>
        <p:spPr>
          <a:xfrm>
            <a:off x="311700" y="3715533"/>
            <a:ext cx="3944975" cy="2161378"/>
          </a:xfrm>
          <a:prstGeom prst="rect">
            <a:avLst/>
          </a:prstGeom>
          <a:noFill/>
          <a:ln>
            <a:noFill/>
          </a:ln>
        </p:spPr>
      </p:pic>
      <p:sp>
        <p:nvSpPr>
          <p:cNvPr id="189" name="Shape 189"/>
          <p:cNvSpPr txBox="1"/>
          <p:nvPr/>
        </p:nvSpPr>
        <p:spPr>
          <a:xfrm>
            <a:off x="1333800" y="6074200"/>
            <a:ext cx="6476400" cy="487800"/>
          </a:xfrm>
          <a:prstGeom prst="rect">
            <a:avLst/>
          </a:prstGeom>
          <a:noFill/>
          <a:ln>
            <a:noFill/>
          </a:ln>
        </p:spPr>
        <p:txBody>
          <a:bodyPr lIns="91425" tIns="91425" rIns="91425" bIns="91425" anchor="t" anchorCtr="0">
            <a:noAutofit/>
          </a:bodyPr>
          <a:lstStyle/>
          <a:p>
            <a:pPr lvl="0" algn="ctr" rtl="0">
              <a:spcBef>
                <a:spcPts val="0"/>
              </a:spcBef>
              <a:buNone/>
            </a:pPr>
            <a:r>
              <a:rPr lang="en" sz="1600">
                <a:solidFill>
                  <a:schemeClr val="dk1"/>
                </a:solidFill>
                <a:latin typeface="Roboto"/>
                <a:ea typeface="Roboto"/>
                <a:cs typeface="Roboto"/>
                <a:sym typeface="Roboto"/>
              </a:rPr>
              <a:t>Sans Serif fonts are better for digital displays and smaller captions</a:t>
            </a:r>
          </a:p>
          <a:p>
            <a:pPr lvl="0" algn="ctr" rtl="0">
              <a:spcBef>
                <a:spcPts val="0"/>
              </a:spcBef>
              <a:buNone/>
            </a:pPr>
            <a:r>
              <a:rPr lang="en" sz="1600">
                <a:solidFill>
                  <a:schemeClr val="dk1"/>
                </a:solidFill>
                <a:latin typeface="Roboto"/>
                <a:ea typeface="Roboto"/>
                <a:cs typeface="Roboto"/>
                <a:sym typeface="Roboto"/>
              </a:rPr>
              <a:t>Limit the use of different font types to two!</a:t>
            </a:r>
          </a:p>
        </p:txBody>
      </p:sp>
      <p:pic>
        <p:nvPicPr>
          <p:cNvPr id="190" name="Shape 190" descr="247c47d80e305fd6d712731cad3276a5.jpg"/>
          <p:cNvPicPr preferRelativeResize="0"/>
          <p:nvPr/>
        </p:nvPicPr>
        <p:blipFill>
          <a:blip r:embed="rId5">
            <a:alphaModFix/>
          </a:blip>
          <a:stretch>
            <a:fillRect/>
          </a:stretch>
        </p:blipFill>
        <p:spPr>
          <a:xfrm>
            <a:off x="4666700" y="1404241"/>
            <a:ext cx="4165599" cy="4404908"/>
          </a:xfrm>
          <a:prstGeom prst="rect">
            <a:avLst/>
          </a:prstGeom>
          <a:noFill/>
          <a:ln>
            <a:noFill/>
          </a:ln>
        </p:spPr>
      </p:pic>
      <p:sp>
        <p:nvSpPr>
          <p:cNvPr id="191" name="Shape 191"/>
          <p:cNvSpPr txBox="1"/>
          <p:nvPr/>
        </p:nvSpPr>
        <p:spPr>
          <a:xfrm>
            <a:off x="7810200" y="5809150"/>
            <a:ext cx="1043100" cy="355500"/>
          </a:xfrm>
          <a:prstGeom prst="rect">
            <a:avLst/>
          </a:prstGeom>
          <a:noFill/>
          <a:ln>
            <a:noFill/>
          </a:ln>
        </p:spPr>
        <p:txBody>
          <a:bodyPr lIns="91425" tIns="91425" rIns="91425" bIns="91425" anchor="t" anchorCtr="0">
            <a:noAutofit/>
          </a:bodyPr>
          <a:lstStyle/>
          <a:p>
            <a:pPr lvl="0" algn="r">
              <a:spcBef>
                <a:spcPts val="0"/>
              </a:spcBef>
              <a:buNone/>
            </a:pPr>
            <a:r>
              <a:rPr lang="en" u="sng">
                <a:solidFill>
                  <a:schemeClr val="hlink"/>
                </a:solidFill>
                <a:hlinkClick r:id="rId6"/>
              </a:rPr>
              <a:t>Source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Space</a:t>
            </a:r>
          </a:p>
        </p:txBody>
      </p:sp>
      <p:pic>
        <p:nvPicPr>
          <p:cNvPr id="197" name="Shape 197" descr="Bling_fig3.jpg"/>
          <p:cNvPicPr preferRelativeResize="0"/>
          <p:nvPr/>
        </p:nvPicPr>
        <p:blipFill>
          <a:blip r:embed="rId3">
            <a:alphaModFix/>
          </a:blip>
          <a:stretch>
            <a:fillRect/>
          </a:stretch>
        </p:blipFill>
        <p:spPr>
          <a:xfrm>
            <a:off x="1254837" y="1599025"/>
            <a:ext cx="6634324" cy="4351349"/>
          </a:xfrm>
          <a:prstGeom prst="rect">
            <a:avLst/>
          </a:prstGeom>
          <a:noFill/>
          <a:ln>
            <a:noFill/>
          </a:ln>
        </p:spPr>
      </p:pic>
      <p:sp>
        <p:nvSpPr>
          <p:cNvPr id="2" name="Rectangle 1"/>
          <p:cNvSpPr/>
          <p:nvPr/>
        </p:nvSpPr>
        <p:spPr>
          <a:xfrm>
            <a:off x="1136412" y="6104262"/>
            <a:ext cx="4572000" cy="307777"/>
          </a:xfrm>
          <a:prstGeom prst="rect">
            <a:avLst/>
          </a:prstGeom>
        </p:spPr>
        <p:txBody>
          <a:bodyPr>
            <a:spAutoFit/>
          </a:bodyPr>
          <a:lstStyle/>
          <a:p>
            <a:pPr lvl="0"/>
            <a:r>
              <a:rPr lang="en" dirty="0" smtClean="0">
                <a:hlinkClick r:id="rId4"/>
              </a:rPr>
              <a:t>Source</a:t>
            </a:r>
            <a:endParaRPr lang="en" u="sng" dirty="0">
              <a:solidFill>
                <a:schemeClr val="hlink"/>
              </a:solidFill>
              <a:hlinkClick r:id="rId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Gestalt principles</a:t>
            </a:r>
          </a:p>
        </p:txBody>
      </p:sp>
      <p:sp>
        <p:nvSpPr>
          <p:cNvPr id="203" name="Shape 20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endParaRPr/>
          </a:p>
        </p:txBody>
      </p:sp>
      <p:pic>
        <p:nvPicPr>
          <p:cNvPr id="204" name="Shape 204" descr="Screen Shot 2017-02-03 at 11.21.40 AM.png"/>
          <p:cNvPicPr preferRelativeResize="0"/>
          <p:nvPr/>
        </p:nvPicPr>
        <p:blipFill>
          <a:blip r:embed="rId3">
            <a:alphaModFix/>
          </a:blip>
          <a:stretch>
            <a:fillRect/>
          </a:stretch>
        </p:blipFill>
        <p:spPr>
          <a:xfrm>
            <a:off x="425925" y="1421174"/>
            <a:ext cx="8196682" cy="4555199"/>
          </a:xfrm>
          <a:prstGeom prst="rect">
            <a:avLst/>
          </a:prstGeom>
          <a:noFill/>
          <a:ln>
            <a:noFill/>
          </a:ln>
        </p:spPr>
      </p:pic>
      <p:sp>
        <p:nvSpPr>
          <p:cNvPr id="205" name="Shape 205"/>
          <p:cNvSpPr txBox="1"/>
          <p:nvPr/>
        </p:nvSpPr>
        <p:spPr>
          <a:xfrm>
            <a:off x="662300" y="6140150"/>
            <a:ext cx="3589200" cy="320400"/>
          </a:xfrm>
          <a:prstGeom prst="rect">
            <a:avLst/>
          </a:prstGeom>
          <a:noFill/>
          <a:ln>
            <a:noFill/>
          </a:ln>
        </p:spPr>
        <p:txBody>
          <a:bodyPr lIns="91425" tIns="91425" rIns="91425" bIns="91425" anchor="t" anchorCtr="0">
            <a:noAutofit/>
          </a:bodyPr>
          <a:lstStyle/>
          <a:p>
            <a:pPr lvl="0" rtl="0">
              <a:spcBef>
                <a:spcPts val="0"/>
              </a:spcBef>
              <a:buNone/>
            </a:pPr>
            <a:r>
              <a:rPr lang="en" u="sng">
                <a:solidFill>
                  <a:schemeClr val="hlink"/>
                </a:solidFill>
                <a:hlinkClick r:id="rId4"/>
              </a:rPr>
              <a:t>Source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Goals</a:t>
            </a:r>
          </a:p>
        </p:txBody>
      </p:sp>
      <p:sp>
        <p:nvSpPr>
          <p:cNvPr id="74" name="Shape 74"/>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sz="2400" dirty="0">
                <a:solidFill>
                  <a:srgbClr val="FFFFFF"/>
                </a:solidFill>
                <a:latin typeface="Open Sans"/>
                <a:ea typeface="Open Sans"/>
                <a:cs typeface="Open Sans"/>
                <a:sym typeface="Open Sans"/>
              </a:rPr>
              <a:t>After this session you should leave with:</a:t>
            </a:r>
          </a:p>
          <a:p>
            <a:pPr marL="457200" lvl="0" indent="-381000" rtl="0">
              <a:spcBef>
                <a:spcPts val="0"/>
              </a:spcBef>
              <a:buClr>
                <a:srgbClr val="FFFFFF"/>
              </a:buClr>
              <a:buSzPct val="100000"/>
              <a:buFont typeface="Arial"/>
              <a:buChar char="•"/>
            </a:pPr>
            <a:r>
              <a:rPr lang="en" sz="2400" dirty="0">
                <a:solidFill>
                  <a:srgbClr val="FFFFFF"/>
                </a:solidFill>
                <a:latin typeface="Open Sans"/>
                <a:ea typeface="Open Sans"/>
                <a:cs typeface="Open Sans"/>
                <a:sym typeface="Open Sans"/>
              </a:rPr>
              <a:t>an understanding of the process for making good visualizations</a:t>
            </a:r>
          </a:p>
          <a:p>
            <a:pPr marL="457200" lvl="0" indent="-381000" rtl="0">
              <a:spcBef>
                <a:spcPts val="0"/>
              </a:spcBef>
              <a:buClr>
                <a:srgbClr val="FFFFFF"/>
              </a:buClr>
              <a:buSzPct val="100000"/>
              <a:buFont typeface="Arial"/>
              <a:buChar char="•"/>
            </a:pPr>
            <a:r>
              <a:rPr lang="en" sz="2400" dirty="0">
                <a:solidFill>
                  <a:schemeClr val="dk1"/>
                </a:solidFill>
                <a:latin typeface="Open Sans"/>
                <a:ea typeface="Open Sans"/>
                <a:cs typeface="Open Sans"/>
                <a:sym typeface="Open Sans"/>
              </a:rPr>
              <a:t>an introduction to core design concepts</a:t>
            </a:r>
          </a:p>
          <a:p>
            <a:pPr marL="457200" lvl="0" indent="-381000" rtl="0">
              <a:spcBef>
                <a:spcPts val="0"/>
              </a:spcBef>
              <a:buClr>
                <a:srgbClr val="FFFFFF"/>
              </a:buClr>
              <a:buSzPct val="100000"/>
              <a:buFont typeface="Arial"/>
              <a:buChar char="•"/>
            </a:pPr>
            <a:r>
              <a:rPr lang="en" sz="2400" dirty="0">
                <a:solidFill>
                  <a:srgbClr val="FFFFFF"/>
                </a:solidFill>
                <a:latin typeface="Open Sans"/>
                <a:ea typeface="Open Sans"/>
                <a:cs typeface="Open Sans"/>
                <a:sym typeface="Open Sans"/>
              </a:rPr>
              <a:t>exposure to various chart types</a:t>
            </a:r>
          </a:p>
          <a:p>
            <a:pPr marL="457200" lvl="0" indent="-381000" rtl="0">
              <a:spcBef>
                <a:spcPts val="0"/>
              </a:spcBef>
              <a:buClr>
                <a:srgbClr val="FFFFFF"/>
              </a:buClr>
              <a:buSzPct val="100000"/>
              <a:buFont typeface="Arial"/>
              <a:buChar char="•"/>
            </a:pPr>
            <a:r>
              <a:rPr lang="en" sz="2400" dirty="0">
                <a:solidFill>
                  <a:srgbClr val="FFFFFF"/>
                </a:solidFill>
                <a:latin typeface="Open Sans"/>
                <a:ea typeface="Open Sans"/>
                <a:cs typeface="Open Sans"/>
                <a:sym typeface="Open Sans"/>
              </a:rPr>
              <a:t>practice doing a visualization “make over”</a:t>
            </a:r>
          </a:p>
          <a:p>
            <a:pPr lvl="0" rtl="0">
              <a:spcBef>
                <a:spcPts val="0"/>
              </a:spcBef>
              <a:buNone/>
            </a:pPr>
            <a:endParaRPr sz="2400" dirty="0">
              <a:solidFill>
                <a:srgbClr val="FFFFFF"/>
              </a:solidFill>
              <a:latin typeface="Open Sans"/>
              <a:ea typeface="Open Sans"/>
              <a:cs typeface="Open Sans"/>
              <a:sym typeface="Open Sans"/>
            </a:endParaRPr>
          </a:p>
          <a:p>
            <a:pPr lvl="0">
              <a:spcBef>
                <a:spcPts val="0"/>
              </a:spcBef>
              <a:buNone/>
            </a:pPr>
            <a:r>
              <a:rPr lang="en" sz="2400" dirty="0">
                <a:solidFill>
                  <a:srgbClr val="FFFFFF"/>
                </a:solidFill>
                <a:latin typeface="Open Sans"/>
                <a:ea typeface="Open Sans"/>
                <a:cs typeface="Open Sans"/>
                <a:sym typeface="Open Sans"/>
              </a:rPr>
              <a:t>Most importantly, we hope you learn that you can always get more help!</a:t>
            </a:r>
          </a:p>
        </p:txBody>
      </p:sp>
      <p:sp>
        <p:nvSpPr>
          <p:cNvPr id="75" name="Shape 75"/>
          <p:cNvSpPr txBox="1"/>
          <p:nvPr/>
        </p:nvSpPr>
        <p:spPr>
          <a:xfrm>
            <a:off x="0" y="0"/>
            <a:ext cx="8974800" cy="1148100"/>
          </a:xfrm>
          <a:prstGeom prst="rect">
            <a:avLst/>
          </a:prstGeom>
          <a:noFill/>
          <a:ln>
            <a:noFill/>
          </a:ln>
        </p:spPr>
        <p:txBody>
          <a:bodyPr lIns="91425" tIns="91425" rIns="91425" bIns="91425" anchor="ctr" anchorCtr="0">
            <a:noAutofit/>
          </a:bodyPr>
          <a:lstStyle/>
          <a:p>
            <a:pPr lvl="0" algn="r" rtl="0">
              <a:lnSpc>
                <a:spcPct val="115000"/>
              </a:lnSpc>
              <a:spcBef>
                <a:spcPts val="0"/>
              </a:spcBef>
              <a:spcAft>
                <a:spcPts val="1600"/>
              </a:spcAft>
              <a:buNone/>
            </a:pPr>
            <a:r>
              <a:rPr lang="en" sz="2400" u="sng">
                <a:solidFill>
                  <a:schemeClr val="accent5"/>
                </a:solidFill>
                <a:latin typeface="Average"/>
                <a:ea typeface="Average"/>
                <a:cs typeface="Average"/>
                <a:sym typeface="Average"/>
                <a:hlinkClick r:id="rId3"/>
              </a:rPr>
              <a:t>go.ncsu.edu/</a:t>
            </a:r>
            <a:r>
              <a:rPr lang="en" sz="2400" u="sng">
                <a:solidFill>
                  <a:schemeClr val="accent5"/>
                </a:solidFill>
                <a:latin typeface="Average"/>
                <a:ea typeface="Average"/>
                <a:cs typeface="Average"/>
                <a:sym typeface="Average"/>
              </a:rPr>
              <a:t>startviz2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671250" y="2855000"/>
            <a:ext cx="7852200" cy="1148100"/>
          </a:xfrm>
          <a:prstGeom prst="rect">
            <a:avLst/>
          </a:prstGeom>
        </p:spPr>
        <p:txBody>
          <a:bodyPr lIns="91425" tIns="91425" rIns="91425" bIns="91425" anchor="ctr" anchorCtr="0">
            <a:noAutofit/>
          </a:bodyPr>
          <a:lstStyle/>
          <a:p>
            <a:pPr lvl="0">
              <a:spcBef>
                <a:spcPts val="0"/>
              </a:spcBef>
              <a:buNone/>
            </a:pPr>
            <a:r>
              <a:rPr lang="en"/>
              <a:t>Good vs. “Bad” Visualizations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Characteristics of bad visualizations</a:t>
            </a:r>
          </a:p>
        </p:txBody>
      </p:sp>
      <p:sp>
        <p:nvSpPr>
          <p:cNvPr id="216" name="Shape 216"/>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217" name="Shape 217" descr="Screen Shot 2016-05-04 at 4.17.57 PM.png"/>
          <p:cNvPicPr preferRelativeResize="0"/>
          <p:nvPr/>
        </p:nvPicPr>
        <p:blipFill>
          <a:blip r:embed="rId3">
            <a:alphaModFix/>
          </a:blip>
          <a:stretch>
            <a:fillRect/>
          </a:stretch>
        </p:blipFill>
        <p:spPr>
          <a:xfrm>
            <a:off x="633424" y="1536624"/>
            <a:ext cx="4313847" cy="4677474"/>
          </a:xfrm>
          <a:prstGeom prst="rect">
            <a:avLst/>
          </a:prstGeom>
          <a:noFill/>
          <a:ln>
            <a:noFill/>
          </a:ln>
        </p:spPr>
      </p:pic>
      <p:pic>
        <p:nvPicPr>
          <p:cNvPr id="218" name="Shape 218" descr="Screen Shot 2016-05-02 at 1.19.27 PM.png"/>
          <p:cNvPicPr preferRelativeResize="0"/>
          <p:nvPr/>
        </p:nvPicPr>
        <p:blipFill rotWithShape="1">
          <a:blip r:embed="rId4">
            <a:alphaModFix/>
          </a:blip>
          <a:srcRect l="56673" t="9802" r="-866" b="-3155"/>
          <a:stretch/>
        </p:blipFill>
        <p:spPr>
          <a:xfrm>
            <a:off x="5711400" y="1475483"/>
            <a:ext cx="2368799" cy="479976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Bad visualizations confuse rather than reveal</a:t>
            </a:r>
          </a:p>
        </p:txBody>
      </p:sp>
      <p:sp>
        <p:nvSpPr>
          <p:cNvPr id="224" name="Shape 224"/>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225" name="Shape 225"/>
          <p:cNvPicPr preferRelativeResize="0"/>
          <p:nvPr/>
        </p:nvPicPr>
        <p:blipFill>
          <a:blip r:embed="rId3">
            <a:alphaModFix/>
          </a:blip>
          <a:stretch>
            <a:fillRect/>
          </a:stretch>
        </p:blipFill>
        <p:spPr>
          <a:xfrm>
            <a:off x="338663" y="1465301"/>
            <a:ext cx="8466675" cy="4697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Bad visualizations are disorienting</a:t>
            </a:r>
          </a:p>
        </p:txBody>
      </p:sp>
      <p:sp>
        <p:nvSpPr>
          <p:cNvPr id="231" name="Shape 23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232" name="Shape 232" descr="Screen Shot 2016-05-04 at 9.28.06 AM.png"/>
          <p:cNvPicPr preferRelativeResize="0"/>
          <p:nvPr/>
        </p:nvPicPr>
        <p:blipFill>
          <a:blip r:embed="rId3">
            <a:alphaModFix/>
          </a:blip>
          <a:stretch>
            <a:fillRect/>
          </a:stretch>
        </p:blipFill>
        <p:spPr>
          <a:xfrm>
            <a:off x="1951513" y="1536622"/>
            <a:ext cx="5240975" cy="4807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Mediocre visualizations aren’t good</a:t>
            </a:r>
          </a:p>
        </p:txBody>
      </p:sp>
      <p:sp>
        <p:nvSpPr>
          <p:cNvPr id="238" name="Shape 238"/>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239" name="Shape 239" descr="Screen Shot 2016-05-02 at 2.46.57 PM.png"/>
          <p:cNvPicPr preferRelativeResize="0"/>
          <p:nvPr/>
        </p:nvPicPr>
        <p:blipFill>
          <a:blip r:embed="rId3">
            <a:alphaModFix/>
          </a:blip>
          <a:stretch>
            <a:fillRect/>
          </a:stretch>
        </p:blipFill>
        <p:spPr>
          <a:xfrm>
            <a:off x="773903" y="1536622"/>
            <a:ext cx="7579075" cy="46669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Visualization Makeover: Make it easier to interpret</a:t>
            </a:r>
          </a:p>
        </p:txBody>
      </p:sp>
      <p:sp>
        <p:nvSpPr>
          <p:cNvPr id="245" name="Shape 245"/>
          <p:cNvSpPr txBox="1">
            <a:spLocks noGrp="1"/>
          </p:cNvSpPr>
          <p:nvPr>
            <p:ph type="body" idx="1"/>
          </p:nvPr>
        </p:nvSpPr>
        <p:spPr>
          <a:xfrm>
            <a:off x="311700" y="1536633"/>
            <a:ext cx="3999900" cy="4555200"/>
          </a:xfrm>
          <a:prstGeom prst="rect">
            <a:avLst/>
          </a:prstGeom>
        </p:spPr>
        <p:txBody>
          <a:bodyPr lIns="91425" tIns="91425" rIns="91425" bIns="91425" anchor="t" anchorCtr="0">
            <a:noAutofit/>
          </a:bodyPr>
          <a:lstStyle/>
          <a:p>
            <a:pPr lvl="0">
              <a:spcBef>
                <a:spcPts val="0"/>
              </a:spcBef>
              <a:buNone/>
            </a:pPr>
            <a:endParaRPr/>
          </a:p>
        </p:txBody>
      </p:sp>
      <p:sp>
        <p:nvSpPr>
          <p:cNvPr id="246" name="Shape 246"/>
          <p:cNvSpPr txBox="1">
            <a:spLocks noGrp="1"/>
          </p:cNvSpPr>
          <p:nvPr>
            <p:ph type="body" idx="2"/>
          </p:nvPr>
        </p:nvSpPr>
        <p:spPr>
          <a:xfrm>
            <a:off x="4832400" y="1536633"/>
            <a:ext cx="3999900" cy="4555200"/>
          </a:xfrm>
          <a:prstGeom prst="rect">
            <a:avLst/>
          </a:prstGeom>
        </p:spPr>
        <p:txBody>
          <a:bodyPr lIns="91425" tIns="91425" rIns="91425" bIns="91425" anchor="t" anchorCtr="0">
            <a:noAutofit/>
          </a:bodyPr>
          <a:lstStyle/>
          <a:p>
            <a:pPr lvl="0">
              <a:spcBef>
                <a:spcPts val="0"/>
              </a:spcBef>
              <a:buNone/>
            </a:pPr>
            <a:endParaRPr/>
          </a:p>
        </p:txBody>
      </p:sp>
      <p:pic>
        <p:nvPicPr>
          <p:cNvPr id="247" name="Shape 247" descr="Screen Shot 2016-05-02 at 2.46.57 PM.png"/>
          <p:cNvPicPr preferRelativeResize="0"/>
          <p:nvPr/>
        </p:nvPicPr>
        <p:blipFill>
          <a:blip r:embed="rId3">
            <a:alphaModFix/>
          </a:blip>
          <a:stretch>
            <a:fillRect/>
          </a:stretch>
        </p:blipFill>
        <p:spPr>
          <a:xfrm>
            <a:off x="86825" y="1694683"/>
            <a:ext cx="4224774" cy="2601464"/>
          </a:xfrm>
          <a:prstGeom prst="rect">
            <a:avLst/>
          </a:prstGeom>
          <a:noFill/>
          <a:ln>
            <a:noFill/>
          </a:ln>
        </p:spPr>
      </p:pic>
      <p:pic>
        <p:nvPicPr>
          <p:cNvPr id="248" name="Shape 248"/>
          <p:cNvPicPr preferRelativeResize="0"/>
          <p:nvPr/>
        </p:nvPicPr>
        <p:blipFill rotWithShape="1">
          <a:blip r:embed="rId4">
            <a:alphaModFix/>
          </a:blip>
          <a:srcRect r="6393"/>
          <a:stretch/>
        </p:blipFill>
        <p:spPr>
          <a:xfrm>
            <a:off x="4449550" y="1694674"/>
            <a:ext cx="4556451" cy="2668275"/>
          </a:xfrm>
          <a:prstGeom prst="rect">
            <a:avLst/>
          </a:prstGeom>
          <a:noFill/>
          <a:ln>
            <a:noFill/>
          </a:ln>
        </p:spPr>
      </p:pic>
      <p:sp>
        <p:nvSpPr>
          <p:cNvPr id="249" name="Shape 249"/>
          <p:cNvSpPr txBox="1"/>
          <p:nvPr/>
        </p:nvSpPr>
        <p:spPr>
          <a:xfrm>
            <a:off x="4449550" y="4645016"/>
            <a:ext cx="4486500" cy="901200"/>
          </a:xfrm>
          <a:prstGeom prst="rect">
            <a:avLst/>
          </a:prstGeom>
          <a:noFill/>
          <a:ln>
            <a:noFill/>
          </a:ln>
        </p:spPr>
        <p:txBody>
          <a:bodyPr lIns="91425" tIns="91425" rIns="91425" bIns="91425" anchor="t" anchorCtr="0">
            <a:noAutofit/>
          </a:bodyPr>
          <a:lstStyle/>
          <a:p>
            <a:pPr lvl="0">
              <a:spcBef>
                <a:spcPts val="0"/>
              </a:spcBef>
              <a:buNone/>
            </a:pPr>
            <a:r>
              <a:rPr lang="en">
                <a:solidFill>
                  <a:srgbClr val="FFFFFF"/>
                </a:solidFill>
              </a:rPr>
              <a:t>Stacked bar chart, ordered by % Yes</a:t>
            </a:r>
          </a:p>
          <a:p>
            <a:pPr lvl="0">
              <a:spcBef>
                <a:spcPts val="0"/>
              </a:spcBef>
              <a:buNone/>
            </a:pPr>
            <a:endParaRPr>
              <a:solidFill>
                <a:srgbClr val="FFFFFF"/>
              </a:solidFill>
            </a:endParaRPr>
          </a:p>
        </p:txBody>
      </p:sp>
      <p:sp>
        <p:nvSpPr>
          <p:cNvPr id="250" name="Shape 250"/>
          <p:cNvSpPr txBox="1"/>
          <p:nvPr/>
        </p:nvSpPr>
        <p:spPr>
          <a:xfrm>
            <a:off x="68400" y="4700741"/>
            <a:ext cx="4486500" cy="901200"/>
          </a:xfrm>
          <a:prstGeom prst="rect">
            <a:avLst/>
          </a:prstGeom>
          <a:noFill/>
          <a:ln>
            <a:noFill/>
          </a:ln>
        </p:spPr>
        <p:txBody>
          <a:bodyPr lIns="91425" tIns="91425" rIns="91425" bIns="91425" anchor="t" anchorCtr="0">
            <a:noAutofit/>
          </a:bodyPr>
          <a:lstStyle/>
          <a:p>
            <a:pPr lvl="0" rtl="0">
              <a:spcBef>
                <a:spcPts val="0"/>
              </a:spcBef>
              <a:buNone/>
            </a:pPr>
            <a:r>
              <a:rPr lang="en">
                <a:solidFill>
                  <a:srgbClr val="FFFFFF"/>
                </a:solidFill>
              </a:rPr>
              <a:t>Regular bar chart, unordered</a:t>
            </a:r>
          </a:p>
          <a:p>
            <a:pPr lvl="0" rtl="0">
              <a:spcBef>
                <a:spcPts val="0"/>
              </a:spcBef>
              <a:buNone/>
            </a:pPr>
            <a:endParaRPr>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Correct misleading visuals</a:t>
            </a:r>
          </a:p>
        </p:txBody>
      </p:sp>
      <p:sp>
        <p:nvSpPr>
          <p:cNvPr id="256" name="Shape 256"/>
          <p:cNvSpPr txBox="1">
            <a:spLocks noGrp="1"/>
          </p:cNvSpPr>
          <p:nvPr>
            <p:ph type="body" idx="1"/>
          </p:nvPr>
        </p:nvSpPr>
        <p:spPr>
          <a:xfrm>
            <a:off x="311700" y="1536633"/>
            <a:ext cx="3999900" cy="4555200"/>
          </a:xfrm>
          <a:prstGeom prst="rect">
            <a:avLst/>
          </a:prstGeom>
        </p:spPr>
        <p:txBody>
          <a:bodyPr lIns="91425" tIns="91425" rIns="91425" bIns="91425" anchor="t" anchorCtr="0">
            <a:noAutofit/>
          </a:bodyPr>
          <a:lstStyle/>
          <a:p>
            <a:pPr lvl="0">
              <a:spcBef>
                <a:spcPts val="0"/>
              </a:spcBef>
              <a:buNone/>
            </a:pPr>
            <a:endParaRPr/>
          </a:p>
        </p:txBody>
      </p:sp>
      <p:sp>
        <p:nvSpPr>
          <p:cNvPr id="257" name="Shape 257"/>
          <p:cNvSpPr txBox="1">
            <a:spLocks noGrp="1"/>
          </p:cNvSpPr>
          <p:nvPr>
            <p:ph type="body" idx="2"/>
          </p:nvPr>
        </p:nvSpPr>
        <p:spPr>
          <a:xfrm>
            <a:off x="4832400" y="1536633"/>
            <a:ext cx="3999900" cy="4555200"/>
          </a:xfrm>
          <a:prstGeom prst="rect">
            <a:avLst/>
          </a:prstGeom>
        </p:spPr>
        <p:txBody>
          <a:bodyPr lIns="91425" tIns="91425" rIns="91425" bIns="91425" anchor="t" anchorCtr="0">
            <a:noAutofit/>
          </a:bodyPr>
          <a:lstStyle/>
          <a:p>
            <a:pPr lvl="0">
              <a:spcBef>
                <a:spcPts val="0"/>
              </a:spcBef>
              <a:buNone/>
            </a:pPr>
            <a:endParaRPr/>
          </a:p>
        </p:txBody>
      </p:sp>
      <p:pic>
        <p:nvPicPr>
          <p:cNvPr id="258" name="Shape 258" descr="Screen Shot 2016-05-03 at 9.00.14 AM.png"/>
          <p:cNvPicPr preferRelativeResize="0"/>
          <p:nvPr/>
        </p:nvPicPr>
        <p:blipFill rotWithShape="1">
          <a:blip r:embed="rId3">
            <a:alphaModFix/>
          </a:blip>
          <a:srcRect l="1008" t="7854" r="2007" b="1549"/>
          <a:stretch/>
        </p:blipFill>
        <p:spPr>
          <a:xfrm>
            <a:off x="547287" y="1536625"/>
            <a:ext cx="8049424" cy="3939100"/>
          </a:xfrm>
          <a:prstGeom prst="rect">
            <a:avLst/>
          </a:prstGeom>
          <a:noFill/>
          <a:ln>
            <a:noFill/>
          </a:ln>
        </p:spPr>
      </p:pic>
      <p:sp>
        <p:nvSpPr>
          <p:cNvPr id="259" name="Shape 259"/>
          <p:cNvSpPr txBox="1"/>
          <p:nvPr/>
        </p:nvSpPr>
        <p:spPr>
          <a:xfrm>
            <a:off x="547275" y="5799658"/>
            <a:ext cx="4749300" cy="522300"/>
          </a:xfrm>
          <a:prstGeom prst="rect">
            <a:avLst/>
          </a:prstGeom>
          <a:noFill/>
          <a:ln>
            <a:noFill/>
          </a:ln>
        </p:spPr>
        <p:txBody>
          <a:bodyPr lIns="91425" tIns="91425" rIns="91425" bIns="91425" anchor="t" anchorCtr="0">
            <a:noAutofit/>
          </a:bodyPr>
          <a:lstStyle/>
          <a:p>
            <a:pPr lvl="0">
              <a:spcBef>
                <a:spcPts val="0"/>
              </a:spcBef>
              <a:buNone/>
            </a:pPr>
            <a:r>
              <a:rPr lang="en">
                <a:solidFill>
                  <a:srgbClr val="FFFFFF"/>
                </a:solidFill>
              </a:rPr>
              <a:t>Tool used: Google sheets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Taking it a step farther: Labels and color</a:t>
            </a:r>
          </a:p>
        </p:txBody>
      </p:sp>
      <p:sp>
        <p:nvSpPr>
          <p:cNvPr id="265" name="Shape 265"/>
          <p:cNvSpPr txBox="1"/>
          <p:nvPr/>
        </p:nvSpPr>
        <p:spPr>
          <a:xfrm>
            <a:off x="420400" y="4488750"/>
            <a:ext cx="3909600" cy="510000"/>
          </a:xfrm>
          <a:prstGeom prst="rect">
            <a:avLst/>
          </a:prstGeom>
          <a:noFill/>
          <a:ln>
            <a:noFill/>
          </a:ln>
        </p:spPr>
        <p:txBody>
          <a:bodyPr lIns="91425" tIns="91425" rIns="91425" bIns="91425" anchor="t" anchorCtr="0">
            <a:noAutofit/>
          </a:bodyPr>
          <a:lstStyle/>
          <a:p>
            <a:pPr lvl="0">
              <a:spcBef>
                <a:spcPts val="0"/>
              </a:spcBef>
              <a:buNone/>
            </a:pPr>
            <a:r>
              <a:rPr lang="en">
                <a:solidFill>
                  <a:srgbClr val="FFFFFF"/>
                </a:solidFill>
              </a:rPr>
              <a:t>Tool used: Tableau Public  (www.tableau.com)</a:t>
            </a:r>
          </a:p>
        </p:txBody>
      </p:sp>
      <p:pic>
        <p:nvPicPr>
          <p:cNvPr id="266" name="Shape 266" descr="Screen Shot 2016-05-09 at 4.58.55 PM.png"/>
          <p:cNvPicPr preferRelativeResize="0"/>
          <p:nvPr/>
        </p:nvPicPr>
        <p:blipFill>
          <a:blip r:embed="rId3">
            <a:alphaModFix/>
          </a:blip>
          <a:stretch>
            <a:fillRect/>
          </a:stretch>
        </p:blipFill>
        <p:spPr>
          <a:xfrm>
            <a:off x="420387" y="1469773"/>
            <a:ext cx="8303224" cy="2786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Best practices for making good visualizations</a:t>
            </a:r>
          </a:p>
        </p:txBody>
      </p:sp>
      <p:sp>
        <p:nvSpPr>
          <p:cNvPr id="272" name="Shape 272"/>
          <p:cNvSpPr txBox="1">
            <a:spLocks noGrp="1"/>
          </p:cNvSpPr>
          <p:nvPr>
            <p:ph type="body" idx="1"/>
          </p:nvPr>
        </p:nvSpPr>
        <p:spPr>
          <a:xfrm>
            <a:off x="311700" y="1274391"/>
            <a:ext cx="8245500" cy="4555200"/>
          </a:xfrm>
          <a:prstGeom prst="rect">
            <a:avLst/>
          </a:prstGeom>
        </p:spPr>
        <p:txBody>
          <a:bodyPr lIns="91425" tIns="91425" rIns="91425" bIns="91425" anchor="t" anchorCtr="0">
            <a:noAutofit/>
          </a:bodyPr>
          <a:lstStyle/>
          <a:p>
            <a:pPr marL="457200" lvl="0" indent="-381000" rtl="0">
              <a:spcBef>
                <a:spcPts val="0"/>
              </a:spcBef>
              <a:buClr>
                <a:srgbClr val="FFFFFF"/>
              </a:buClr>
              <a:buSzPct val="100000"/>
              <a:buFont typeface="Source Sans Pro"/>
              <a:buAutoNum type="arabicPeriod"/>
            </a:pPr>
            <a:r>
              <a:rPr lang="en" sz="2400" dirty="0">
                <a:solidFill>
                  <a:srgbClr val="FFFFFF"/>
                </a:solidFill>
                <a:latin typeface="Source Sans Pro"/>
                <a:ea typeface="Source Sans Pro"/>
                <a:cs typeface="Source Sans Pro"/>
                <a:sym typeface="Source Sans Pro"/>
              </a:rPr>
              <a:t>Make them easy to interpret  (8-second rule).</a:t>
            </a:r>
          </a:p>
          <a:p>
            <a:pPr marL="457200" lvl="0" indent="-381000" rtl="0">
              <a:spcBef>
                <a:spcPts val="0"/>
              </a:spcBef>
              <a:buClr>
                <a:srgbClr val="FFFFFF"/>
              </a:buClr>
              <a:buSzPct val="100000"/>
              <a:buFont typeface="Source Sans Pro"/>
              <a:buAutoNum type="arabicPeriod"/>
            </a:pPr>
            <a:r>
              <a:rPr lang="en" sz="2400" dirty="0">
                <a:solidFill>
                  <a:srgbClr val="FFFFFF"/>
                </a:solidFill>
                <a:latin typeface="Source Sans Pro"/>
                <a:ea typeface="Source Sans Pro"/>
                <a:cs typeface="Source Sans Pro"/>
                <a:sym typeface="Source Sans Pro"/>
              </a:rPr>
              <a:t>Tell a story with annotation (titles, subtitles, and notations on the graph near the data) </a:t>
            </a:r>
          </a:p>
          <a:p>
            <a:pPr marL="457200" lvl="0" indent="-381000" rtl="0">
              <a:spcBef>
                <a:spcPts val="0"/>
              </a:spcBef>
              <a:buClr>
                <a:srgbClr val="FFFFFF"/>
              </a:buClr>
              <a:buSzPct val="100000"/>
              <a:buFont typeface="Source Sans Pro"/>
              <a:buAutoNum type="arabicPeriod"/>
            </a:pPr>
            <a:r>
              <a:rPr lang="en" sz="2400" dirty="0">
                <a:solidFill>
                  <a:srgbClr val="FFFFFF"/>
                </a:solidFill>
                <a:latin typeface="Source Sans Pro"/>
                <a:ea typeface="Source Sans Pro"/>
                <a:cs typeface="Source Sans Pro"/>
                <a:sym typeface="Source Sans Pro"/>
              </a:rPr>
              <a:t>Do not use hue to convey order. Blue does not come before yellow. </a:t>
            </a:r>
          </a:p>
          <a:p>
            <a:pPr marL="457200" lvl="0" indent="-381000" rtl="0">
              <a:spcBef>
                <a:spcPts val="0"/>
              </a:spcBef>
              <a:buClr>
                <a:srgbClr val="FFFFFF"/>
              </a:buClr>
              <a:buSzPct val="100000"/>
              <a:buFont typeface="Source Sans Pro"/>
              <a:buAutoNum type="arabicPeriod"/>
            </a:pPr>
            <a:r>
              <a:rPr lang="en" sz="2400" dirty="0">
                <a:solidFill>
                  <a:srgbClr val="FFFFFF"/>
                </a:solidFill>
                <a:latin typeface="Source Sans Pro"/>
                <a:ea typeface="Source Sans Pro"/>
                <a:cs typeface="Source Sans Pro"/>
                <a:sym typeface="Source Sans Pro"/>
              </a:rPr>
              <a:t>Utilize the length, size and/or position of visual marks to convey quantitative information. </a:t>
            </a:r>
          </a:p>
          <a:p>
            <a:pPr marL="457200" lvl="0" indent="-381000" rtl="0">
              <a:spcBef>
                <a:spcPts val="0"/>
              </a:spcBef>
              <a:buClr>
                <a:srgbClr val="FFFFFF"/>
              </a:buClr>
              <a:buSzPct val="100000"/>
              <a:buFont typeface="Source Sans Pro"/>
              <a:buAutoNum type="arabicPeriod"/>
            </a:pPr>
            <a:r>
              <a:rPr lang="en" sz="2400" dirty="0">
                <a:solidFill>
                  <a:srgbClr val="FFFFFF"/>
                </a:solidFill>
                <a:latin typeface="Source Sans Pro"/>
                <a:ea typeface="Source Sans Pro"/>
                <a:cs typeface="Source Sans Pro"/>
                <a:sym typeface="Source Sans Pro"/>
              </a:rPr>
              <a:t>Provide multiple levels of detail.</a:t>
            </a:r>
          </a:p>
          <a:p>
            <a:pPr marL="457200" lvl="0" indent="-381000" rtl="0">
              <a:spcBef>
                <a:spcPts val="0"/>
              </a:spcBef>
              <a:buClr>
                <a:srgbClr val="FFFFFF"/>
              </a:buClr>
              <a:buSzPct val="100000"/>
              <a:buFont typeface="Source Sans Pro"/>
              <a:buAutoNum type="arabicPeriod"/>
            </a:pPr>
            <a:r>
              <a:rPr lang="en" sz="2400" dirty="0">
                <a:solidFill>
                  <a:srgbClr val="FFFFFF"/>
                </a:solidFill>
                <a:latin typeface="Source Sans Pro"/>
                <a:ea typeface="Source Sans Pro"/>
                <a:cs typeface="Source Sans Pro"/>
                <a:sym typeface="Source Sans Pro"/>
              </a:rPr>
              <a:t>Consider color blindness.</a:t>
            </a:r>
          </a:p>
          <a:p>
            <a:pPr marL="457200" lvl="0" indent="-381000" rtl="0">
              <a:spcBef>
                <a:spcPts val="0"/>
              </a:spcBef>
              <a:buClr>
                <a:srgbClr val="FFFFFF"/>
              </a:buClr>
              <a:buSzPct val="100000"/>
              <a:buFont typeface="Source Sans Pro"/>
              <a:buAutoNum type="arabicPeriod"/>
            </a:pPr>
            <a:r>
              <a:rPr lang="en" sz="2400" dirty="0">
                <a:solidFill>
                  <a:srgbClr val="FFFFFF"/>
                </a:solidFill>
                <a:latin typeface="Source Sans Pro"/>
                <a:ea typeface="Source Sans Pro"/>
                <a:cs typeface="Source Sans Pro"/>
                <a:sym typeface="Source Sans Pro"/>
              </a:rPr>
              <a:t>Familiarize yourself with </a:t>
            </a:r>
            <a:r>
              <a:rPr lang="en" sz="2400" u="sng" dirty="0">
                <a:solidFill>
                  <a:schemeClr val="hlink"/>
                </a:solidFill>
                <a:latin typeface="Source Sans Pro"/>
                <a:ea typeface="Source Sans Pro"/>
                <a:cs typeface="Source Sans Pro"/>
                <a:sym typeface="Source Sans Pro"/>
                <a:hlinkClick r:id="rId3"/>
              </a:rPr>
              <a:t>Gestalt Principles</a:t>
            </a:r>
            <a:r>
              <a:rPr lang="en" sz="2400" dirty="0">
                <a:solidFill>
                  <a:srgbClr val="FFFFFF"/>
                </a:solidFill>
                <a:latin typeface="Source Sans Pro"/>
                <a:ea typeface="Source Sans Pro"/>
                <a:cs typeface="Source Sans Pro"/>
                <a:sym typeface="Source Sans Pro"/>
              </a:rPr>
              <a:t>.</a:t>
            </a:r>
          </a:p>
          <a:p>
            <a:pPr lvl="0" rtl="0">
              <a:spcBef>
                <a:spcPts val="0"/>
              </a:spcBef>
              <a:buNone/>
            </a:pPr>
            <a:r>
              <a:rPr lang="en" sz="2400" u="sng" dirty="0">
                <a:solidFill>
                  <a:schemeClr val="hlink"/>
                </a:solidFill>
                <a:latin typeface="Source Sans Pro"/>
                <a:ea typeface="Source Sans Pro"/>
                <a:cs typeface="Source Sans Pro"/>
                <a:sym typeface="Source Sans Pro"/>
                <a:hlinkClick r:id="rId4"/>
              </a:rPr>
              <a:t>Source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Good visualizations point out what’s important. </a:t>
            </a:r>
          </a:p>
          <a:p>
            <a:pPr lvl="0">
              <a:spcBef>
                <a:spcPts val="0"/>
              </a:spcBef>
              <a:buNone/>
            </a:pPr>
            <a:r>
              <a:rPr lang="en"/>
              <a:t>Bold colors used to highlight only.</a:t>
            </a:r>
          </a:p>
        </p:txBody>
      </p:sp>
      <p:sp>
        <p:nvSpPr>
          <p:cNvPr id="278" name="Shape 278"/>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279" name="Shape 279" descr="Screen Shot 2016-05-04 at 9.57.34 AM.png"/>
          <p:cNvPicPr preferRelativeResize="0"/>
          <p:nvPr/>
        </p:nvPicPr>
        <p:blipFill>
          <a:blip r:embed="rId3">
            <a:alphaModFix/>
          </a:blip>
          <a:stretch>
            <a:fillRect/>
          </a:stretch>
        </p:blipFill>
        <p:spPr>
          <a:xfrm>
            <a:off x="473000" y="1722849"/>
            <a:ext cx="6810924" cy="4866250"/>
          </a:xfrm>
          <a:prstGeom prst="rect">
            <a:avLst/>
          </a:prstGeom>
          <a:noFill/>
          <a:ln>
            <a:noFill/>
          </a:ln>
        </p:spPr>
      </p:pic>
      <p:sp>
        <p:nvSpPr>
          <p:cNvPr id="280" name="Shape 280"/>
          <p:cNvSpPr txBox="1"/>
          <p:nvPr/>
        </p:nvSpPr>
        <p:spPr>
          <a:xfrm>
            <a:off x="7324500" y="2413533"/>
            <a:ext cx="1819500" cy="933300"/>
          </a:xfrm>
          <a:prstGeom prst="rect">
            <a:avLst/>
          </a:prstGeom>
          <a:noFill/>
          <a:ln>
            <a:noFill/>
          </a:ln>
        </p:spPr>
        <p:txBody>
          <a:bodyPr lIns="91425" tIns="91425" rIns="91425" bIns="91425" anchor="t" anchorCtr="0">
            <a:noAutofit/>
          </a:bodyPr>
          <a:lstStyle/>
          <a:p>
            <a:pPr lvl="0">
              <a:spcBef>
                <a:spcPts val="0"/>
              </a:spcBef>
              <a:buNone/>
            </a:pPr>
            <a:r>
              <a:rPr lang="en" dirty="0">
                <a:solidFill>
                  <a:srgbClr val="FFFFFF"/>
                </a:solidFill>
              </a:rPr>
              <a:t>Source: </a:t>
            </a:r>
          </a:p>
          <a:p>
            <a:pPr lvl="0">
              <a:spcBef>
                <a:spcPts val="0"/>
              </a:spcBef>
              <a:buNone/>
            </a:pPr>
            <a:r>
              <a:rPr lang="en" dirty="0">
                <a:solidFill>
                  <a:srgbClr val="FFFFFF"/>
                </a:solidFill>
              </a:rPr>
              <a:t>Flowingdata.com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Agenda</a:t>
            </a:r>
          </a:p>
        </p:txBody>
      </p:sp>
      <p:sp>
        <p:nvSpPr>
          <p:cNvPr id="81" name="Shape 81"/>
          <p:cNvSpPr txBox="1">
            <a:spLocks noGrp="1"/>
          </p:cNvSpPr>
          <p:nvPr>
            <p:ph type="body" idx="1"/>
          </p:nvPr>
        </p:nvSpPr>
        <p:spPr>
          <a:xfrm>
            <a:off x="472975" y="1536625"/>
            <a:ext cx="8359200" cy="4555200"/>
          </a:xfrm>
          <a:prstGeom prst="rect">
            <a:avLst/>
          </a:prstGeom>
        </p:spPr>
        <p:txBody>
          <a:bodyPr lIns="91425" tIns="91425" rIns="91425" bIns="91425" anchor="t" anchorCtr="0">
            <a:noAutofit/>
          </a:bodyPr>
          <a:lstStyle/>
          <a:p>
            <a:pPr marL="457200" lvl="0" indent="-431800">
              <a:spcBef>
                <a:spcPts val="0"/>
              </a:spcBef>
              <a:buClr>
                <a:srgbClr val="FFFFFF"/>
              </a:buClr>
              <a:buSzPct val="100000"/>
              <a:buFont typeface="Source Sans Pro"/>
              <a:buAutoNum type="arabicPeriod"/>
            </a:pPr>
            <a:r>
              <a:rPr lang="en" sz="3200">
                <a:solidFill>
                  <a:srgbClr val="FFFFFF"/>
                </a:solidFill>
                <a:latin typeface="Source Sans Pro"/>
                <a:ea typeface="Source Sans Pro"/>
                <a:cs typeface="Source Sans Pro"/>
                <a:sym typeface="Source Sans Pro"/>
              </a:rPr>
              <a:t>Overview</a:t>
            </a:r>
          </a:p>
          <a:p>
            <a:pPr marL="457200" lvl="0" indent="-431800" rtl="0">
              <a:spcBef>
                <a:spcPts val="0"/>
              </a:spcBef>
              <a:buClr>
                <a:srgbClr val="FFFFFF"/>
              </a:buClr>
              <a:buSzPct val="100000"/>
              <a:buFont typeface="Source Sans Pro"/>
              <a:buAutoNum type="arabicPeriod"/>
            </a:pPr>
            <a:r>
              <a:rPr lang="en" sz="3200">
                <a:solidFill>
                  <a:srgbClr val="FFFFFF"/>
                </a:solidFill>
                <a:latin typeface="Source Sans Pro"/>
                <a:ea typeface="Source Sans Pro"/>
                <a:cs typeface="Source Sans Pro"/>
                <a:sym typeface="Source Sans Pro"/>
              </a:rPr>
              <a:t>Basic Design Considerations</a:t>
            </a:r>
          </a:p>
          <a:p>
            <a:pPr marL="457200" lvl="0" indent="-431800">
              <a:spcBef>
                <a:spcPts val="0"/>
              </a:spcBef>
              <a:buClr>
                <a:srgbClr val="FFFFFF"/>
              </a:buClr>
              <a:buSzPct val="100000"/>
              <a:buFont typeface="Source Sans Pro"/>
              <a:buAutoNum type="arabicPeriod"/>
            </a:pPr>
            <a:r>
              <a:rPr lang="en" sz="3200">
                <a:solidFill>
                  <a:srgbClr val="FFFFFF"/>
                </a:solidFill>
                <a:latin typeface="Source Sans Pro"/>
                <a:ea typeface="Source Sans Pro"/>
                <a:cs typeface="Source Sans Pro"/>
                <a:sym typeface="Source Sans Pro"/>
              </a:rPr>
              <a:t>Characteristics of Bad &amp; Good Visualizations</a:t>
            </a:r>
          </a:p>
          <a:p>
            <a:pPr marL="457200" lvl="0" indent="-431800">
              <a:spcBef>
                <a:spcPts val="0"/>
              </a:spcBef>
              <a:buClr>
                <a:srgbClr val="FFFFFF"/>
              </a:buClr>
              <a:buSzPct val="100000"/>
              <a:buFont typeface="Source Sans Pro"/>
              <a:buAutoNum type="arabicPeriod"/>
            </a:pPr>
            <a:r>
              <a:rPr lang="en" sz="3200">
                <a:solidFill>
                  <a:srgbClr val="FFFFFF"/>
                </a:solidFill>
                <a:latin typeface="Source Sans Pro"/>
                <a:ea typeface="Source Sans Pro"/>
                <a:cs typeface="Source Sans Pro"/>
                <a:sym typeface="Source Sans Pro"/>
              </a:rPr>
              <a:t>Best practices for visualizing data</a:t>
            </a:r>
          </a:p>
          <a:p>
            <a:pPr marL="457200" lvl="0" indent="-431800" rtl="0">
              <a:spcBef>
                <a:spcPts val="0"/>
              </a:spcBef>
              <a:buClr>
                <a:srgbClr val="FFFFFF"/>
              </a:buClr>
              <a:buSzPct val="100000"/>
              <a:buFont typeface="Source Sans Pro"/>
              <a:buAutoNum type="arabicPeriod"/>
            </a:pPr>
            <a:r>
              <a:rPr lang="en" sz="3200">
                <a:solidFill>
                  <a:srgbClr val="FFFFFF"/>
                </a:solidFill>
                <a:latin typeface="Source Sans Pro"/>
                <a:ea typeface="Source Sans Pro"/>
                <a:cs typeface="Source Sans Pro"/>
                <a:sym typeface="Source Sans Pro"/>
              </a:rPr>
              <a:t>Resources for choosing the right chart type</a:t>
            </a:r>
          </a:p>
          <a:p>
            <a:pPr marL="457200" lvl="0" indent="-431800">
              <a:spcBef>
                <a:spcPts val="0"/>
              </a:spcBef>
              <a:buClr>
                <a:srgbClr val="FFFFFF"/>
              </a:buClr>
              <a:buSzPct val="100000"/>
              <a:buFont typeface="Source Sans Pro"/>
              <a:buAutoNum type="arabicPeriod"/>
            </a:pPr>
            <a:r>
              <a:rPr lang="en" sz="3200">
                <a:solidFill>
                  <a:srgbClr val="FFFFFF"/>
                </a:solidFill>
                <a:latin typeface="Source Sans Pro"/>
                <a:ea typeface="Source Sans Pro"/>
                <a:cs typeface="Source Sans Pro"/>
                <a:sym typeface="Source Sans Pro"/>
              </a:rPr>
              <a:t>Hands-on activity</a:t>
            </a:r>
          </a:p>
          <a:p>
            <a:pPr lvl="0" rtl="0">
              <a:spcBef>
                <a:spcPts val="0"/>
              </a:spcBef>
              <a:buNone/>
            </a:pPr>
            <a:endParaRPr>
              <a:latin typeface="Open Sans"/>
              <a:ea typeface="Open Sans"/>
              <a:cs typeface="Open Sans"/>
              <a:sym typeface="Open Sans"/>
            </a:endParaRPr>
          </a:p>
        </p:txBody>
      </p:sp>
      <p:sp>
        <p:nvSpPr>
          <p:cNvPr id="82" name="Shape 82"/>
          <p:cNvSpPr txBox="1"/>
          <p:nvPr/>
        </p:nvSpPr>
        <p:spPr>
          <a:xfrm>
            <a:off x="0" y="0"/>
            <a:ext cx="8974800" cy="1148100"/>
          </a:xfrm>
          <a:prstGeom prst="rect">
            <a:avLst/>
          </a:prstGeom>
          <a:noFill/>
          <a:ln>
            <a:noFill/>
          </a:ln>
        </p:spPr>
        <p:txBody>
          <a:bodyPr lIns="91425" tIns="91425" rIns="91425" bIns="91425" anchor="ctr" anchorCtr="0">
            <a:noAutofit/>
          </a:bodyPr>
          <a:lstStyle/>
          <a:p>
            <a:pPr lvl="0" algn="r" rtl="0">
              <a:lnSpc>
                <a:spcPct val="115000"/>
              </a:lnSpc>
              <a:spcBef>
                <a:spcPts val="0"/>
              </a:spcBef>
              <a:spcAft>
                <a:spcPts val="1600"/>
              </a:spcAft>
              <a:buNone/>
            </a:pPr>
            <a:r>
              <a:rPr lang="en" sz="2400" u="sng">
                <a:solidFill>
                  <a:schemeClr val="accent5"/>
                </a:solidFill>
                <a:latin typeface="Average"/>
                <a:ea typeface="Average"/>
                <a:cs typeface="Average"/>
                <a:sym typeface="Average"/>
                <a:hlinkClick r:id="rId3"/>
              </a:rPr>
              <a:t>go.ncsu.edu/</a:t>
            </a:r>
            <a:r>
              <a:rPr lang="en" sz="2400" u="sng">
                <a:solidFill>
                  <a:schemeClr val="accent5"/>
                </a:solidFill>
                <a:latin typeface="Average"/>
                <a:ea typeface="Average"/>
                <a:cs typeface="Average"/>
                <a:sym typeface="Average"/>
              </a:rPr>
              <a:t>startviz2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Good visualizations tell a story</a:t>
            </a:r>
          </a:p>
        </p:txBody>
      </p:sp>
      <p:sp>
        <p:nvSpPr>
          <p:cNvPr id="286" name="Shape 286"/>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287" name="Shape 287" descr="Screen Shot 2017-02-02 at 1.29.32 PM.png"/>
          <p:cNvPicPr preferRelativeResize="0"/>
          <p:nvPr/>
        </p:nvPicPr>
        <p:blipFill rotWithShape="1">
          <a:blip r:embed="rId3">
            <a:alphaModFix/>
          </a:blip>
          <a:srcRect t="4315"/>
          <a:stretch/>
        </p:blipFill>
        <p:spPr>
          <a:xfrm>
            <a:off x="411687" y="1356875"/>
            <a:ext cx="8320625" cy="5008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Good visualizations use color and notation to aid interpretation</a:t>
            </a:r>
          </a:p>
        </p:txBody>
      </p:sp>
      <p:sp>
        <p:nvSpPr>
          <p:cNvPr id="293" name="Shape 29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294" name="Shape 294" descr="Screen Shot 2016-05-04 at 10.00.35 AM.png"/>
          <p:cNvPicPr preferRelativeResize="0"/>
          <p:nvPr/>
        </p:nvPicPr>
        <p:blipFill>
          <a:blip r:embed="rId3">
            <a:alphaModFix/>
          </a:blip>
          <a:stretch>
            <a:fillRect/>
          </a:stretch>
        </p:blipFill>
        <p:spPr>
          <a:xfrm>
            <a:off x="570375" y="1734974"/>
            <a:ext cx="8003250" cy="4727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671250" y="2855000"/>
            <a:ext cx="7852200" cy="1148100"/>
          </a:xfrm>
          <a:prstGeom prst="rect">
            <a:avLst/>
          </a:prstGeom>
        </p:spPr>
        <p:txBody>
          <a:bodyPr lIns="91425" tIns="91425" rIns="91425" bIns="91425" anchor="ctr" anchorCtr="0">
            <a:noAutofit/>
          </a:bodyPr>
          <a:lstStyle/>
          <a:p>
            <a:pPr lvl="0">
              <a:spcBef>
                <a:spcPts val="0"/>
              </a:spcBef>
              <a:buNone/>
            </a:pPr>
            <a:r>
              <a:rPr lang="en"/>
              <a:t>Choosing the Right Chart Type</a:t>
            </a:r>
          </a:p>
          <a:p>
            <a:pPr lvl="0" rtl="0">
              <a:spcBef>
                <a:spcPts val="0"/>
              </a:spcBef>
              <a:buNone/>
            </a:pPr>
            <a:r>
              <a:rPr lang="en" sz="2800"/>
              <a:t>(or rather, geometries and aesthetics)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Research findings</a:t>
            </a:r>
          </a:p>
        </p:txBody>
      </p:sp>
      <p:sp>
        <p:nvSpPr>
          <p:cNvPr id="305" name="Shape 305"/>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sz="2800" dirty="0"/>
              <a:t>From Robert </a:t>
            </a:r>
            <a:r>
              <a:rPr lang="en" sz="2800" dirty="0" smtClean="0"/>
              <a:t>Kosa</a:t>
            </a:r>
            <a:r>
              <a:rPr lang="en-US" sz="2800" dirty="0" err="1" smtClean="0"/>
              <a:t>ra</a:t>
            </a:r>
            <a:r>
              <a:rPr lang="en" sz="2400" u="sng" dirty="0" smtClean="0">
                <a:solidFill>
                  <a:schemeClr val="hlink"/>
                </a:solidFill>
                <a:hlinkClick r:id="rId3"/>
              </a:rPr>
              <a:t>The </a:t>
            </a:r>
            <a:r>
              <a:rPr lang="en" sz="2400" u="sng" dirty="0">
                <a:solidFill>
                  <a:schemeClr val="hlink"/>
                </a:solidFill>
                <a:hlinkClick r:id="rId3"/>
              </a:rPr>
              <a:t>Science of What We Do (And Don’t) Know About Data </a:t>
            </a:r>
            <a:r>
              <a:rPr lang="en" sz="2400" u="sng" dirty="0" smtClean="0">
                <a:solidFill>
                  <a:schemeClr val="hlink"/>
                </a:solidFill>
                <a:hlinkClick r:id="rId3"/>
              </a:rPr>
              <a:t>Visualization</a:t>
            </a:r>
            <a:r>
              <a:rPr lang="en-US" sz="2400" u="sng" dirty="0" smtClean="0">
                <a:solidFill>
                  <a:schemeClr val="hlink"/>
                </a:solidFill>
              </a:rPr>
              <a:t>:</a:t>
            </a:r>
            <a:endParaRPr lang="en" sz="2400" dirty="0"/>
          </a:p>
          <a:p>
            <a:pPr marL="457200" lvl="0" indent="-406400" rtl="0">
              <a:spcBef>
                <a:spcPts val="0"/>
              </a:spcBef>
              <a:buSzPct val="100000"/>
            </a:pPr>
            <a:r>
              <a:rPr lang="en" sz="2800" dirty="0"/>
              <a:t>“...lines imply transitions whereas bars imply individual values.”</a:t>
            </a:r>
          </a:p>
          <a:p>
            <a:pPr marL="457200" lvl="0" indent="-406400" rtl="0">
              <a:spcBef>
                <a:spcPts val="0"/>
              </a:spcBef>
              <a:buSzPct val="100000"/>
            </a:pPr>
            <a:r>
              <a:rPr lang="en" sz="2800" dirty="0"/>
              <a:t>“We remember points not where they are in the plot, but shift them towards clusters in our memory, and let them drift slightly downwards.”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Data Viz Catalogue - </a:t>
            </a:r>
            <a:r>
              <a:rPr lang="en" u="sng">
                <a:solidFill>
                  <a:schemeClr val="hlink"/>
                </a:solidFill>
                <a:hlinkClick r:id="rId3"/>
              </a:rPr>
              <a:t>www.datavizcatalogue.com</a:t>
            </a:r>
            <a:r>
              <a:rPr lang="en"/>
              <a:t> </a:t>
            </a:r>
          </a:p>
        </p:txBody>
      </p:sp>
      <p:pic>
        <p:nvPicPr>
          <p:cNvPr id="311" name="Shape 311" descr="Screen Shot 2016-05-09 at 12.39.33 PM.png"/>
          <p:cNvPicPr preferRelativeResize="0"/>
          <p:nvPr/>
        </p:nvPicPr>
        <p:blipFill>
          <a:blip r:embed="rId4">
            <a:alphaModFix/>
          </a:blip>
          <a:stretch>
            <a:fillRect/>
          </a:stretch>
        </p:blipFill>
        <p:spPr>
          <a:xfrm>
            <a:off x="1515723" y="1356874"/>
            <a:ext cx="6112549" cy="5182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Alternatives to the status quo</a:t>
            </a:r>
          </a:p>
        </p:txBody>
      </p:sp>
      <p:sp>
        <p:nvSpPr>
          <p:cNvPr id="317" name="Shape 31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lnSpc>
                <a:spcPct val="100000"/>
              </a:lnSpc>
              <a:spcBef>
                <a:spcPts val="0"/>
              </a:spcBef>
              <a:spcAft>
                <a:spcPts val="0"/>
              </a:spcAft>
              <a:buNone/>
            </a:pPr>
            <a:r>
              <a:rPr lang="en" sz="2400" dirty="0">
                <a:solidFill>
                  <a:srgbClr val="FFFFFF"/>
                </a:solidFill>
                <a:latin typeface="Source Sans Pro"/>
                <a:ea typeface="Source Sans Pro"/>
                <a:cs typeface="Source Sans Pro"/>
                <a:sym typeface="Source Sans Pro"/>
              </a:rPr>
              <a:t>Common chart types may be fine, but there are others out there: </a:t>
            </a:r>
          </a:p>
          <a:p>
            <a:pPr lvl="0">
              <a:lnSpc>
                <a:spcPct val="100000"/>
              </a:lnSpc>
              <a:spcBef>
                <a:spcPts val="0"/>
              </a:spcBef>
              <a:spcAft>
                <a:spcPts val="0"/>
              </a:spcAft>
              <a:buNone/>
            </a:pPr>
            <a:endParaRPr sz="2400" dirty="0">
              <a:solidFill>
                <a:srgbClr val="FFFFFF"/>
              </a:solidFill>
              <a:latin typeface="Source Sans Pro"/>
              <a:ea typeface="Source Sans Pro"/>
              <a:cs typeface="Source Sans Pro"/>
              <a:sym typeface="Source Sans Pro"/>
            </a:endParaRPr>
          </a:p>
          <a:p>
            <a:pPr marL="457200" lvl="0" indent="-381000">
              <a:lnSpc>
                <a:spcPct val="100000"/>
              </a:lnSpc>
              <a:spcBef>
                <a:spcPts val="0"/>
              </a:spcBef>
              <a:spcAft>
                <a:spcPts val="0"/>
              </a:spcAft>
              <a:buClr>
                <a:srgbClr val="FFFFFF"/>
              </a:buClr>
              <a:buSzPct val="100000"/>
              <a:buFont typeface="Source Sans Pro"/>
              <a:buChar char="●"/>
            </a:pPr>
            <a:r>
              <a:rPr lang="en" sz="2400" dirty="0">
                <a:solidFill>
                  <a:srgbClr val="FFFFFF"/>
                </a:solidFill>
                <a:latin typeface="Source Sans Pro"/>
                <a:ea typeface="Source Sans Pro"/>
                <a:cs typeface="Source Sans Pro"/>
                <a:sym typeface="Source Sans Pro"/>
              </a:rPr>
              <a:t>“Six alternatives to the clustered bar chart” - Ann K. Emery</a:t>
            </a:r>
          </a:p>
          <a:p>
            <a:pPr lvl="0" indent="457200">
              <a:lnSpc>
                <a:spcPct val="100000"/>
              </a:lnSpc>
              <a:spcBef>
                <a:spcPts val="0"/>
              </a:spcBef>
              <a:spcAft>
                <a:spcPts val="0"/>
              </a:spcAft>
              <a:buNone/>
            </a:pPr>
            <a:r>
              <a:rPr lang="en" sz="2400" u="sng" dirty="0">
                <a:solidFill>
                  <a:schemeClr val="accent5"/>
                </a:solidFill>
                <a:latin typeface="Source Sans Pro"/>
                <a:ea typeface="Source Sans Pro"/>
                <a:cs typeface="Source Sans Pro"/>
                <a:sym typeface="Source Sans Pro"/>
                <a:hlinkClick r:id="rId3"/>
              </a:rPr>
              <a:t>annkemery.com/clustered-bar-chart</a:t>
            </a:r>
          </a:p>
          <a:p>
            <a:pPr lvl="0" indent="457200">
              <a:lnSpc>
                <a:spcPct val="100000"/>
              </a:lnSpc>
              <a:spcBef>
                <a:spcPts val="0"/>
              </a:spcBef>
              <a:spcAft>
                <a:spcPts val="0"/>
              </a:spcAft>
              <a:buNone/>
            </a:pPr>
            <a:endParaRPr sz="2400" dirty="0">
              <a:solidFill>
                <a:srgbClr val="FFFFFF"/>
              </a:solidFill>
              <a:latin typeface="Source Sans Pro"/>
              <a:ea typeface="Source Sans Pro"/>
              <a:cs typeface="Source Sans Pro"/>
              <a:sym typeface="Source Sans Pro"/>
            </a:endParaRPr>
          </a:p>
          <a:p>
            <a:pPr marL="457200" lvl="0" indent="-381000">
              <a:lnSpc>
                <a:spcPct val="100000"/>
              </a:lnSpc>
              <a:spcBef>
                <a:spcPts val="0"/>
              </a:spcBef>
              <a:spcAft>
                <a:spcPts val="0"/>
              </a:spcAft>
              <a:buSzPct val="100000"/>
              <a:buFont typeface="Source Sans Pro"/>
              <a:buChar char="●"/>
            </a:pPr>
            <a:r>
              <a:rPr lang="en" sz="2400" dirty="0">
                <a:solidFill>
                  <a:srgbClr val="FFFFFF"/>
                </a:solidFill>
                <a:latin typeface="Source Sans Pro"/>
                <a:ea typeface="Source Sans Pro"/>
                <a:cs typeface="Source Sans Pro"/>
                <a:sym typeface="Source Sans Pro"/>
              </a:rPr>
              <a:t>“Alternatives to pies” - Cole Nussbaumer Knaflic </a:t>
            </a:r>
            <a:r>
              <a:rPr lang="en" sz="2400" u="sng" dirty="0">
                <a:solidFill>
                  <a:schemeClr val="accent5"/>
                </a:solidFill>
                <a:latin typeface="Source Sans Pro"/>
                <a:ea typeface="Source Sans Pro"/>
                <a:cs typeface="Source Sans Pro"/>
                <a:sym typeface="Source Sans Pro"/>
                <a:hlinkClick r:id="rId4"/>
              </a:rPr>
              <a:t>storytellingwithdata.com/blog/2014/06/alternatives-to-pies</a:t>
            </a:r>
            <a:r>
              <a:rPr lang="en" sz="2400" dirty="0">
                <a:solidFill>
                  <a:srgbClr val="FFFFFF"/>
                </a:solidFill>
                <a:latin typeface="Source Sans Pro"/>
                <a:ea typeface="Source Sans Pro"/>
                <a:cs typeface="Source Sans Pro"/>
                <a:sym typeface="Source Sans Pro"/>
              </a:rPr>
              <a:t> </a:t>
            </a:r>
          </a:p>
          <a:p>
            <a:pPr lvl="0">
              <a:spcBef>
                <a:spcPts val="0"/>
              </a:spcBef>
              <a:buNone/>
            </a:pP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Further Resources </a:t>
            </a:r>
          </a:p>
        </p:txBody>
      </p:sp>
      <p:sp>
        <p:nvSpPr>
          <p:cNvPr id="340" name="Shape 340"/>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lnSpc>
                <a:spcPct val="100000"/>
              </a:lnSpc>
              <a:spcBef>
                <a:spcPts val="0"/>
              </a:spcBef>
              <a:buNone/>
            </a:pPr>
            <a:r>
              <a:rPr lang="en" sz="2400" u="sng">
                <a:solidFill>
                  <a:schemeClr val="hlink"/>
                </a:solidFill>
                <a:latin typeface="Open Sans"/>
                <a:ea typeface="Open Sans"/>
                <a:cs typeface="Open Sans"/>
                <a:sym typeface="Open Sans"/>
                <a:hlinkClick r:id="rId3"/>
              </a:rPr>
              <a:t>“Color Harmonies: Basic Techniques for Combining Colors” </a:t>
            </a:r>
            <a:r>
              <a:rPr lang="en" sz="2400">
                <a:latin typeface="Open Sans"/>
                <a:ea typeface="Open Sans"/>
                <a:cs typeface="Open Sans"/>
                <a:sym typeface="Open Sans"/>
              </a:rPr>
              <a:t>(Tiger Color website)</a:t>
            </a:r>
          </a:p>
          <a:p>
            <a:pPr lvl="0" rtl="0">
              <a:lnSpc>
                <a:spcPct val="100000"/>
              </a:lnSpc>
              <a:spcBef>
                <a:spcPts val="0"/>
              </a:spcBef>
              <a:buNone/>
            </a:pPr>
            <a:r>
              <a:rPr lang="en" sz="2400" u="sng">
                <a:solidFill>
                  <a:schemeClr val="hlink"/>
                </a:solidFill>
                <a:latin typeface="Open Sans"/>
                <a:ea typeface="Open Sans"/>
                <a:cs typeface="Open Sans"/>
                <a:sym typeface="Open Sans"/>
                <a:hlinkClick r:id="rId4"/>
              </a:rPr>
              <a:t>“Choosing Colors for Data Visualization”</a:t>
            </a:r>
            <a:r>
              <a:rPr lang="en" sz="2400">
                <a:latin typeface="Open Sans"/>
                <a:ea typeface="Open Sans"/>
                <a:cs typeface="Open Sans"/>
                <a:sym typeface="Open Sans"/>
              </a:rPr>
              <a:t> (Maureen Stone)</a:t>
            </a:r>
          </a:p>
          <a:p>
            <a:pPr lvl="0" rtl="0">
              <a:lnSpc>
                <a:spcPct val="100000"/>
              </a:lnSpc>
              <a:spcBef>
                <a:spcPts val="0"/>
              </a:spcBef>
              <a:buNone/>
            </a:pPr>
            <a:endParaRPr sz="800">
              <a:latin typeface="Open Sans"/>
              <a:ea typeface="Open Sans"/>
              <a:cs typeface="Open Sans"/>
              <a:sym typeface="Open Sans"/>
            </a:endParaRPr>
          </a:p>
          <a:p>
            <a:pPr lvl="0" rtl="0">
              <a:lnSpc>
                <a:spcPct val="100000"/>
              </a:lnSpc>
              <a:spcBef>
                <a:spcPts val="0"/>
              </a:spcBef>
              <a:buNone/>
            </a:pPr>
            <a:r>
              <a:rPr lang="en" sz="2400" u="sng">
                <a:solidFill>
                  <a:schemeClr val="hlink"/>
                </a:solidFill>
                <a:latin typeface="Open Sans"/>
                <a:ea typeface="Open Sans"/>
                <a:cs typeface="Open Sans"/>
                <a:sym typeface="Open Sans"/>
                <a:hlinkClick r:id="rId5"/>
              </a:rPr>
              <a:t>Data visualization [electronic resource] : a successful design process</a:t>
            </a:r>
            <a:r>
              <a:rPr lang="en" sz="2400">
                <a:latin typeface="Open Sans"/>
                <a:ea typeface="Open Sans"/>
                <a:cs typeface="Open Sans"/>
                <a:sym typeface="Open Sans"/>
              </a:rPr>
              <a:t> (Andy Kirk)</a:t>
            </a:r>
          </a:p>
          <a:p>
            <a:pPr lvl="0" rtl="0">
              <a:lnSpc>
                <a:spcPct val="100000"/>
              </a:lnSpc>
              <a:spcBef>
                <a:spcPts val="0"/>
              </a:spcBef>
              <a:buNone/>
            </a:pPr>
            <a:endParaRPr sz="800">
              <a:latin typeface="Open Sans"/>
              <a:ea typeface="Open Sans"/>
              <a:cs typeface="Open Sans"/>
              <a:sym typeface="Open Sans"/>
            </a:endParaRPr>
          </a:p>
          <a:p>
            <a:pPr lvl="0" rtl="0">
              <a:lnSpc>
                <a:spcPct val="100000"/>
              </a:lnSpc>
              <a:spcBef>
                <a:spcPts val="0"/>
              </a:spcBef>
              <a:buNone/>
            </a:pPr>
            <a:r>
              <a:rPr lang="en" sz="2400" u="sng">
                <a:solidFill>
                  <a:schemeClr val="hlink"/>
                </a:solidFill>
                <a:latin typeface="Open Sans"/>
                <a:ea typeface="Open Sans"/>
                <a:cs typeface="Open Sans"/>
                <a:sym typeface="Open Sans"/>
                <a:hlinkClick r:id="rId6"/>
              </a:rPr>
              <a:t>The functional art : an introduction to information graphics and visualization</a:t>
            </a:r>
            <a:r>
              <a:rPr lang="en" sz="2400">
                <a:latin typeface="Open Sans"/>
                <a:ea typeface="Open Sans"/>
                <a:cs typeface="Open Sans"/>
                <a:sym typeface="Open Sans"/>
              </a:rPr>
              <a:t> (Alberto Cairo)</a:t>
            </a:r>
          </a:p>
          <a:p>
            <a:pPr lvl="0" rtl="0">
              <a:lnSpc>
                <a:spcPct val="100000"/>
              </a:lnSpc>
              <a:spcBef>
                <a:spcPts val="0"/>
              </a:spcBef>
              <a:spcAft>
                <a:spcPts val="0"/>
              </a:spcAft>
              <a:buNone/>
            </a:pPr>
            <a:endParaRPr sz="3000">
              <a:latin typeface="Oswald"/>
              <a:ea typeface="Oswald"/>
              <a:cs typeface="Oswald"/>
              <a:sym typeface="Oswald"/>
            </a:endParaRPr>
          </a:p>
          <a:p>
            <a:pPr lvl="0">
              <a:lnSpc>
                <a:spcPct val="100000"/>
              </a:lnSpc>
              <a:spcBef>
                <a:spcPts val="0"/>
              </a:spcBef>
              <a:spcAft>
                <a:spcPts val="0"/>
              </a:spcAft>
              <a:buNone/>
            </a:pPr>
            <a:endParaRPr sz="3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title"/>
          </p:nvPr>
        </p:nvSpPr>
        <p:spPr>
          <a:xfrm>
            <a:off x="671250" y="2855000"/>
            <a:ext cx="7852200" cy="1148100"/>
          </a:xfrm>
          <a:prstGeom prst="rect">
            <a:avLst/>
          </a:prstGeom>
        </p:spPr>
        <p:txBody>
          <a:bodyPr lIns="91425" tIns="91425" rIns="91425" bIns="91425" anchor="ctr" anchorCtr="0">
            <a:noAutofit/>
          </a:bodyPr>
          <a:lstStyle/>
          <a:p>
            <a:pPr lvl="0">
              <a:spcBef>
                <a:spcPts val="0"/>
              </a:spcBef>
              <a:buNone/>
            </a:pPr>
            <a:r>
              <a:rPr lang="en"/>
              <a:t>Discuss examples on your handout</a:t>
            </a:r>
          </a:p>
          <a:p>
            <a:pPr lvl="0" rtl="0">
              <a:spcBef>
                <a:spcPts val="0"/>
              </a:spcBef>
              <a:buNone/>
            </a:pPr>
            <a:r>
              <a:rPr lang="en"/>
              <a:t> in small groups</a:t>
            </a:r>
          </a:p>
          <a:p>
            <a:pPr lvl="0" rtl="0">
              <a:spcBef>
                <a:spcPts val="0"/>
              </a:spcBef>
              <a:buNone/>
            </a:pPr>
            <a:r>
              <a:rPr lang="en"/>
              <a:t>How could they be better?</a:t>
            </a:r>
          </a:p>
          <a:p>
            <a:pPr lvl="0" rtl="0">
              <a:spcBef>
                <a:spcPts val="0"/>
              </a:spcBef>
              <a:buNone/>
            </a:pPr>
            <a:r>
              <a:rPr lang="en"/>
              <a:t>What would you do differently?</a:t>
            </a:r>
          </a:p>
        </p:txBody>
      </p:sp>
      <p:sp>
        <p:nvSpPr>
          <p:cNvPr id="346" name="Shape 346"/>
          <p:cNvSpPr txBox="1"/>
          <p:nvPr/>
        </p:nvSpPr>
        <p:spPr>
          <a:xfrm>
            <a:off x="0" y="0"/>
            <a:ext cx="8974800" cy="1148100"/>
          </a:xfrm>
          <a:prstGeom prst="rect">
            <a:avLst/>
          </a:prstGeom>
          <a:noFill/>
          <a:ln>
            <a:noFill/>
          </a:ln>
        </p:spPr>
        <p:txBody>
          <a:bodyPr lIns="91425" tIns="91425" rIns="91425" bIns="91425" anchor="ctr" anchorCtr="0">
            <a:noAutofit/>
          </a:bodyPr>
          <a:lstStyle/>
          <a:p>
            <a:pPr lvl="0" algn="r" rtl="0">
              <a:lnSpc>
                <a:spcPct val="115000"/>
              </a:lnSpc>
              <a:spcBef>
                <a:spcPts val="0"/>
              </a:spcBef>
              <a:spcAft>
                <a:spcPts val="1600"/>
              </a:spcAft>
              <a:buNone/>
            </a:pPr>
            <a:r>
              <a:rPr lang="en" sz="2400" u="sng">
                <a:solidFill>
                  <a:schemeClr val="accent5"/>
                </a:solidFill>
                <a:latin typeface="Average"/>
                <a:ea typeface="Average"/>
                <a:cs typeface="Average"/>
                <a:sym typeface="Average"/>
                <a:hlinkClick r:id="rId3"/>
              </a:rPr>
              <a:t>go.ncsu.edu/</a:t>
            </a:r>
            <a:r>
              <a:rPr lang="en" sz="2400" u="sng">
                <a:solidFill>
                  <a:schemeClr val="accent5"/>
                </a:solidFill>
                <a:latin typeface="Average"/>
                <a:ea typeface="Average"/>
                <a:cs typeface="Average"/>
                <a:sym typeface="Average"/>
              </a:rPr>
              <a:t>startviz2</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Shape 351" descr="Screen Shot 2016-08-24 at 9.33.10 AM.png"/>
          <p:cNvPicPr preferRelativeResize="0"/>
          <p:nvPr/>
        </p:nvPicPr>
        <p:blipFill>
          <a:blip r:embed="rId3">
            <a:alphaModFix/>
          </a:blip>
          <a:stretch>
            <a:fillRect/>
          </a:stretch>
        </p:blipFill>
        <p:spPr>
          <a:xfrm>
            <a:off x="1205137" y="468813"/>
            <a:ext cx="6733724" cy="4749474"/>
          </a:xfrm>
          <a:prstGeom prst="rect">
            <a:avLst/>
          </a:prstGeom>
          <a:noFill/>
          <a:ln>
            <a:noFill/>
          </a:ln>
        </p:spPr>
      </p:pic>
      <p:sp>
        <p:nvSpPr>
          <p:cNvPr id="352" name="Shape 352"/>
          <p:cNvSpPr txBox="1">
            <a:spLocks noGrp="1"/>
          </p:cNvSpPr>
          <p:nvPr>
            <p:ph type="body" idx="1"/>
          </p:nvPr>
        </p:nvSpPr>
        <p:spPr>
          <a:xfrm>
            <a:off x="308100" y="5416318"/>
            <a:ext cx="8527800" cy="1091700"/>
          </a:xfrm>
          <a:prstGeom prst="rect">
            <a:avLst/>
          </a:prstGeom>
        </p:spPr>
        <p:txBody>
          <a:bodyPr lIns="91425" tIns="91425" rIns="91425" bIns="91425" anchor="t" anchorCtr="0">
            <a:noAutofit/>
          </a:bodyPr>
          <a:lstStyle/>
          <a:p>
            <a:pPr lvl="0" rtl="0">
              <a:spcBef>
                <a:spcPts val="0"/>
              </a:spcBef>
              <a:spcAft>
                <a:spcPts val="0"/>
              </a:spcAft>
              <a:buNone/>
            </a:pPr>
            <a:r>
              <a:rPr lang="en" b="1" dirty="0">
                <a:solidFill>
                  <a:schemeClr val="lt2"/>
                </a:solidFill>
                <a:latin typeface="Open Sans"/>
                <a:ea typeface="Open Sans"/>
                <a:cs typeface="Open Sans"/>
                <a:sym typeface="Open Sans"/>
              </a:rPr>
              <a:t>Example 1: Scatterplot</a:t>
            </a:r>
            <a:r>
              <a:rPr lang="en" dirty="0">
                <a:solidFill>
                  <a:schemeClr val="lt2"/>
                </a:solidFill>
                <a:latin typeface="Open Sans"/>
                <a:ea typeface="Open Sans"/>
                <a:cs typeface="Open Sans"/>
                <a:sym typeface="Open Sans"/>
              </a:rPr>
              <a:t/>
            </a:r>
            <a:br>
              <a:rPr lang="en" dirty="0">
                <a:solidFill>
                  <a:schemeClr val="lt2"/>
                </a:solidFill>
                <a:latin typeface="Open Sans"/>
                <a:ea typeface="Open Sans"/>
                <a:cs typeface="Open Sans"/>
                <a:sym typeface="Open Sans"/>
              </a:rPr>
            </a:br>
            <a:r>
              <a:rPr lang="en" dirty="0">
                <a:solidFill>
                  <a:schemeClr val="lt2"/>
                </a:solidFill>
                <a:latin typeface="Open Sans"/>
                <a:ea typeface="Open Sans"/>
                <a:cs typeface="Open Sans"/>
                <a:sym typeface="Open Sans"/>
              </a:rPr>
              <a:t>This graph shows audience score (X-axis) and Worldwide Gross revenue in millions of dollars (Y-axis). The purpose of this graph is to see if there is a correlation between box office gross revenue and a film’s audience score.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Improved example</a:t>
            </a:r>
          </a:p>
        </p:txBody>
      </p:sp>
      <p:sp>
        <p:nvSpPr>
          <p:cNvPr id="358" name="Shape 358"/>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359" name="Shape 359" descr="Screen Shot 2017-02-03 at 10.15.06 AM.png"/>
          <p:cNvPicPr preferRelativeResize="0"/>
          <p:nvPr/>
        </p:nvPicPr>
        <p:blipFill>
          <a:blip r:embed="rId3">
            <a:alphaModFix/>
          </a:blip>
          <a:stretch>
            <a:fillRect/>
          </a:stretch>
        </p:blipFill>
        <p:spPr>
          <a:xfrm>
            <a:off x="0" y="1262363"/>
            <a:ext cx="9144000" cy="43332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Workshop materials folder</a:t>
            </a:r>
          </a:p>
        </p:txBody>
      </p:sp>
      <p:sp>
        <p:nvSpPr>
          <p:cNvPr id="88" name="Shape 88"/>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sz="4800">
              <a:solidFill>
                <a:schemeClr val="accent5"/>
              </a:solidFill>
            </a:endParaRPr>
          </a:p>
          <a:p>
            <a:pPr lvl="0" algn="ctr">
              <a:spcBef>
                <a:spcPts val="0"/>
              </a:spcBef>
              <a:buNone/>
            </a:pPr>
            <a:r>
              <a:rPr lang="en" sz="4800" u="sng">
                <a:solidFill>
                  <a:schemeClr val="hlink"/>
                </a:solidFill>
                <a:hlinkClick r:id="rId3"/>
              </a:rPr>
              <a:t>go.ncsu.edu/</a:t>
            </a:r>
            <a:r>
              <a:rPr lang="en" sz="4800" u="sng">
                <a:solidFill>
                  <a:schemeClr val="accent5"/>
                </a:solidFill>
              </a:rPr>
              <a:t>startviz2</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311700" y="5517243"/>
            <a:ext cx="8527800" cy="1091700"/>
          </a:xfrm>
          <a:prstGeom prst="rect">
            <a:avLst/>
          </a:prstGeom>
        </p:spPr>
        <p:txBody>
          <a:bodyPr lIns="91425" tIns="91425" rIns="91425" bIns="91425" anchor="t" anchorCtr="0">
            <a:noAutofit/>
          </a:bodyPr>
          <a:lstStyle/>
          <a:p>
            <a:pPr lvl="0" rtl="0">
              <a:spcBef>
                <a:spcPts val="0"/>
              </a:spcBef>
              <a:spcAft>
                <a:spcPts val="0"/>
              </a:spcAft>
              <a:buNone/>
            </a:pPr>
            <a:r>
              <a:rPr lang="en" b="1">
                <a:solidFill>
                  <a:schemeClr val="lt2"/>
                </a:solidFill>
                <a:latin typeface="Open Sans"/>
                <a:ea typeface="Open Sans"/>
                <a:cs typeface="Open Sans"/>
                <a:sym typeface="Open Sans"/>
              </a:rPr>
              <a:t>Example 2: Pie Chart</a:t>
            </a:r>
          </a:p>
          <a:p>
            <a:pPr lvl="0" rtl="0">
              <a:spcBef>
                <a:spcPts val="0"/>
              </a:spcBef>
              <a:spcAft>
                <a:spcPts val="0"/>
              </a:spcAft>
              <a:buNone/>
            </a:pPr>
            <a:r>
              <a:rPr lang="en">
                <a:solidFill>
                  <a:schemeClr val="lt2"/>
                </a:solidFill>
                <a:latin typeface="Open Sans"/>
                <a:ea typeface="Open Sans"/>
                <a:cs typeface="Open Sans"/>
                <a:sym typeface="Open Sans"/>
              </a:rPr>
              <a:t>This pie chart attempts to show how much film studios compare in terms of gross revenue. </a:t>
            </a:r>
          </a:p>
        </p:txBody>
      </p:sp>
      <p:pic>
        <p:nvPicPr>
          <p:cNvPr id="365" name="Shape 365" descr="Screen Shot 2016-08-24 at 9.59.58 AM.png"/>
          <p:cNvPicPr preferRelativeResize="0"/>
          <p:nvPr/>
        </p:nvPicPr>
        <p:blipFill rotWithShape="1">
          <a:blip r:embed="rId3">
            <a:alphaModFix/>
          </a:blip>
          <a:srcRect l="16158" t="13945" r="17783" b="12735"/>
          <a:stretch/>
        </p:blipFill>
        <p:spPr>
          <a:xfrm>
            <a:off x="2442687" y="941125"/>
            <a:ext cx="4258625" cy="39701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Improved example</a:t>
            </a:r>
          </a:p>
        </p:txBody>
      </p:sp>
      <p:sp>
        <p:nvSpPr>
          <p:cNvPr id="371" name="Shape 37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372" name="Shape 372" descr="Screen Shot 2017-02-03 at 10.15.31 AM.png"/>
          <p:cNvPicPr preferRelativeResize="0"/>
          <p:nvPr/>
        </p:nvPicPr>
        <p:blipFill>
          <a:blip r:embed="rId3">
            <a:alphaModFix/>
          </a:blip>
          <a:stretch>
            <a:fillRect/>
          </a:stretch>
        </p:blipFill>
        <p:spPr>
          <a:xfrm>
            <a:off x="0" y="1670794"/>
            <a:ext cx="9144001" cy="351641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311700" y="5517243"/>
            <a:ext cx="8527800" cy="1091700"/>
          </a:xfrm>
          <a:prstGeom prst="rect">
            <a:avLst/>
          </a:prstGeom>
          <a:noFill/>
        </p:spPr>
        <p:txBody>
          <a:bodyPr lIns="91425" tIns="91425" rIns="91425" bIns="91425" anchor="t" anchorCtr="0">
            <a:noAutofit/>
          </a:bodyPr>
          <a:lstStyle/>
          <a:p>
            <a:pPr lvl="0" rtl="0">
              <a:spcBef>
                <a:spcPts val="0"/>
              </a:spcBef>
              <a:spcAft>
                <a:spcPts val="0"/>
              </a:spcAft>
              <a:buNone/>
            </a:pPr>
            <a:r>
              <a:rPr lang="en" b="1">
                <a:solidFill>
                  <a:schemeClr val="lt2"/>
                </a:solidFill>
                <a:latin typeface="Open Sans"/>
                <a:ea typeface="Open Sans"/>
                <a:cs typeface="Open Sans"/>
                <a:sym typeface="Open Sans"/>
              </a:rPr>
              <a:t>Example 3: Bar chart</a:t>
            </a:r>
          </a:p>
          <a:p>
            <a:pPr lvl="0" rtl="0">
              <a:spcBef>
                <a:spcPts val="0"/>
              </a:spcBef>
              <a:spcAft>
                <a:spcPts val="0"/>
              </a:spcAft>
              <a:buNone/>
            </a:pPr>
            <a:r>
              <a:rPr lang="en">
                <a:solidFill>
                  <a:schemeClr val="lt2"/>
                </a:solidFill>
                <a:latin typeface="Open Sans"/>
                <a:ea typeface="Open Sans"/>
                <a:cs typeface="Open Sans"/>
                <a:sym typeface="Open Sans"/>
              </a:rPr>
              <a:t>This bar chart shows worldwide gross by film and genre. It’s too busy and needs help!</a:t>
            </a:r>
          </a:p>
        </p:txBody>
      </p:sp>
      <p:pic>
        <p:nvPicPr>
          <p:cNvPr id="378" name="Shape 378" descr="Screen Shot 2016-08-24 at 10.01.32 AM.png"/>
          <p:cNvPicPr preferRelativeResize="0"/>
          <p:nvPr/>
        </p:nvPicPr>
        <p:blipFill>
          <a:blip r:embed="rId3">
            <a:alphaModFix/>
          </a:blip>
          <a:stretch>
            <a:fillRect/>
          </a:stretch>
        </p:blipFill>
        <p:spPr>
          <a:xfrm>
            <a:off x="3073500" y="215475"/>
            <a:ext cx="3509450" cy="53522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Improved example</a:t>
            </a:r>
          </a:p>
        </p:txBody>
      </p:sp>
      <p:sp>
        <p:nvSpPr>
          <p:cNvPr id="384" name="Shape 384"/>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385" name="Shape 385" descr="Screen Shot 2017-02-03 at 10.15.44 AM.png"/>
          <p:cNvPicPr preferRelativeResize="0"/>
          <p:nvPr/>
        </p:nvPicPr>
        <p:blipFill>
          <a:blip r:embed="rId3">
            <a:alphaModFix/>
          </a:blip>
          <a:stretch>
            <a:fillRect/>
          </a:stretch>
        </p:blipFill>
        <p:spPr>
          <a:xfrm>
            <a:off x="547675" y="1356862"/>
            <a:ext cx="8048625" cy="52101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Improved examples	</a:t>
            </a:r>
          </a:p>
        </p:txBody>
      </p:sp>
      <p:sp>
        <p:nvSpPr>
          <p:cNvPr id="391" name="Shape 39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Here’s a link to a workbook with the examples from the activity: </a:t>
            </a:r>
          </a:p>
          <a:p>
            <a:pPr lvl="0">
              <a:spcBef>
                <a:spcPts val="0"/>
              </a:spcBef>
              <a:buNone/>
            </a:pPr>
            <a:r>
              <a:rPr lang="en" u="sng">
                <a:solidFill>
                  <a:schemeClr val="hlink"/>
                </a:solidFill>
                <a:hlinkClick r:id="rId3"/>
              </a:rPr>
              <a:t>https://public.tableau.com/profile/al.blaine#!/vizhome/ImprovedExamples/AudienceScorevsWorldwideGross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671250" y="2855000"/>
            <a:ext cx="7852200" cy="1148100"/>
          </a:xfrm>
          <a:prstGeom prst="rect">
            <a:avLst/>
          </a:prstGeom>
        </p:spPr>
        <p:txBody>
          <a:bodyPr lIns="91425" tIns="91425" rIns="91425" bIns="91425" anchor="ctr" anchorCtr="0">
            <a:noAutofit/>
          </a:bodyPr>
          <a:lstStyle/>
          <a:p>
            <a:pPr lvl="0" rtl="0">
              <a:spcBef>
                <a:spcPts val="0"/>
              </a:spcBef>
              <a:buNone/>
            </a:pPr>
            <a:r>
              <a:rPr lang="en"/>
              <a:t>What is data visualization?</a:t>
            </a:r>
          </a:p>
          <a:p>
            <a:pPr lvl="0" rtl="0">
              <a:spcBef>
                <a:spcPts val="0"/>
              </a:spcBef>
              <a:buNone/>
            </a:pPr>
            <a:endParaRPr/>
          </a:p>
          <a:p>
            <a:pPr lvl="0" rtl="0">
              <a:spcBef>
                <a:spcPts val="0"/>
              </a:spcBef>
              <a:buNone/>
            </a:pPr>
            <a:r>
              <a:rPr lang="en"/>
              <a:t>Why visualize?</a:t>
            </a:r>
          </a:p>
          <a:p>
            <a:pPr lvl="0" rtl="0">
              <a:spcBef>
                <a:spcPts val="0"/>
              </a:spcBef>
              <a:buNone/>
            </a:pPr>
            <a:endParaRPr/>
          </a:p>
        </p:txBody>
      </p:sp>
      <p:cxnSp>
        <p:nvCxnSpPr>
          <p:cNvPr id="94" name="Shape 94"/>
          <p:cNvCxnSpPr/>
          <p:nvPr/>
        </p:nvCxnSpPr>
        <p:spPr>
          <a:xfrm>
            <a:off x="2373150" y="3027500"/>
            <a:ext cx="4607400" cy="26400"/>
          </a:xfrm>
          <a:prstGeom prst="straightConnector1">
            <a:avLst/>
          </a:prstGeom>
          <a:noFill/>
          <a:ln w="19050" cap="flat" cmpd="sng">
            <a:solidFill>
              <a:schemeClr val="dk1"/>
            </a:solidFill>
            <a:prstDash val="solid"/>
            <a:round/>
            <a:headEnd type="none" w="lg" len="lg"/>
            <a:tailEnd type="none" w="lg" len="lg"/>
          </a:ln>
        </p:spPr>
      </p:cxnSp>
      <p:sp>
        <p:nvSpPr>
          <p:cNvPr id="95" name="Shape 95"/>
          <p:cNvSpPr txBox="1"/>
          <p:nvPr/>
        </p:nvSpPr>
        <p:spPr>
          <a:xfrm>
            <a:off x="0" y="0"/>
            <a:ext cx="8974800" cy="1148100"/>
          </a:xfrm>
          <a:prstGeom prst="rect">
            <a:avLst/>
          </a:prstGeom>
          <a:noFill/>
          <a:ln>
            <a:noFill/>
          </a:ln>
        </p:spPr>
        <p:txBody>
          <a:bodyPr lIns="91425" tIns="91425" rIns="91425" bIns="91425" anchor="ctr" anchorCtr="0">
            <a:noAutofit/>
          </a:bodyPr>
          <a:lstStyle/>
          <a:p>
            <a:pPr lvl="0" algn="r" rtl="0">
              <a:lnSpc>
                <a:spcPct val="115000"/>
              </a:lnSpc>
              <a:spcBef>
                <a:spcPts val="0"/>
              </a:spcBef>
              <a:spcAft>
                <a:spcPts val="1600"/>
              </a:spcAft>
              <a:buNone/>
            </a:pPr>
            <a:r>
              <a:rPr lang="en" sz="2400" u="sng">
                <a:solidFill>
                  <a:schemeClr val="accent5"/>
                </a:solidFill>
                <a:latin typeface="Average"/>
                <a:ea typeface="Average"/>
                <a:cs typeface="Average"/>
                <a:sym typeface="Average"/>
                <a:hlinkClick r:id="rId3"/>
              </a:rPr>
              <a:t>go.ncsu.edu/</a:t>
            </a:r>
            <a:r>
              <a:rPr lang="en" sz="2400" u="sng">
                <a:solidFill>
                  <a:schemeClr val="accent5"/>
                </a:solidFill>
                <a:latin typeface="Average"/>
                <a:ea typeface="Average"/>
                <a:cs typeface="Average"/>
                <a:sym typeface="Average"/>
              </a:rPr>
              <a:t>startviz2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Grammar of Graphics </a:t>
            </a:r>
          </a:p>
        </p:txBody>
      </p:sp>
      <p:sp>
        <p:nvSpPr>
          <p:cNvPr id="101" name="Shape 101"/>
          <p:cNvSpPr txBox="1">
            <a:spLocks noGrp="1"/>
          </p:cNvSpPr>
          <p:nvPr>
            <p:ph type="body" idx="1"/>
          </p:nvPr>
        </p:nvSpPr>
        <p:spPr>
          <a:xfrm>
            <a:off x="311700" y="1356883"/>
            <a:ext cx="8520600" cy="4555200"/>
          </a:xfrm>
          <a:prstGeom prst="rect">
            <a:avLst/>
          </a:prstGeom>
        </p:spPr>
        <p:txBody>
          <a:bodyPr lIns="91425" tIns="91425" rIns="91425" bIns="91425" anchor="t" anchorCtr="0">
            <a:noAutofit/>
          </a:bodyPr>
          <a:lstStyle/>
          <a:p>
            <a:pPr lvl="0">
              <a:spcBef>
                <a:spcPts val="0"/>
              </a:spcBef>
              <a:buNone/>
            </a:pPr>
            <a:r>
              <a:rPr lang="en" sz="2000" dirty="0">
                <a:solidFill>
                  <a:srgbClr val="FFFFFF"/>
                </a:solidFill>
                <a:latin typeface="Source Sans Pro"/>
                <a:ea typeface="Source Sans Pro"/>
                <a:cs typeface="Source Sans Pro"/>
                <a:sym typeface="Source Sans Pro"/>
              </a:rPr>
              <a:t>Originated by </a:t>
            </a:r>
            <a:r>
              <a:rPr lang="en" sz="2000" u="sng" dirty="0">
                <a:solidFill>
                  <a:schemeClr val="hlink"/>
                </a:solidFill>
                <a:latin typeface="Source Sans Pro"/>
                <a:ea typeface="Source Sans Pro"/>
                <a:cs typeface="Source Sans Pro"/>
                <a:sym typeface="Source Sans Pro"/>
                <a:hlinkClick r:id="rId3"/>
              </a:rPr>
              <a:t>Leland Wilkinson</a:t>
            </a:r>
            <a:r>
              <a:rPr lang="en" sz="2000" dirty="0">
                <a:solidFill>
                  <a:srgbClr val="FFFFFF"/>
                </a:solidFill>
                <a:latin typeface="Source Sans Pro"/>
                <a:ea typeface="Source Sans Pro"/>
                <a:cs typeface="Source Sans Pro"/>
                <a:sym typeface="Source Sans Pro"/>
              </a:rPr>
              <a:t>, simplified by </a:t>
            </a:r>
            <a:r>
              <a:rPr lang="en" sz="2000" u="sng" dirty="0">
                <a:solidFill>
                  <a:schemeClr val="hlink"/>
                </a:solidFill>
                <a:latin typeface="Source Sans Pro"/>
                <a:ea typeface="Source Sans Pro"/>
                <a:cs typeface="Source Sans Pro"/>
                <a:sym typeface="Source Sans Pro"/>
                <a:hlinkClick r:id="rId4"/>
              </a:rPr>
              <a:t>Hadley Wickham</a:t>
            </a:r>
            <a:r>
              <a:rPr lang="en" sz="2000" dirty="0">
                <a:solidFill>
                  <a:srgbClr val="FFFFFF"/>
                </a:solidFill>
                <a:latin typeface="Source Sans Pro"/>
                <a:ea typeface="Source Sans Pro"/>
                <a:cs typeface="Source Sans Pro"/>
                <a:sym typeface="Source Sans Pro"/>
              </a:rPr>
              <a:t> and others. A “grammar” for creating graphics gives us tools to create new types of visualizations. </a:t>
            </a:r>
            <a:r>
              <a:rPr lang="en" sz="2000" dirty="0" smtClean="0">
                <a:solidFill>
                  <a:srgbClr val="FFFFFF"/>
                </a:solidFill>
                <a:latin typeface="Source Sans Pro"/>
                <a:ea typeface="Source Sans Pro"/>
                <a:cs typeface="Source Sans Pro"/>
                <a:sym typeface="Source Sans Pro"/>
              </a:rPr>
              <a:t>Data </a:t>
            </a:r>
            <a:r>
              <a:rPr lang="en" sz="2000" dirty="0">
                <a:solidFill>
                  <a:srgbClr val="FFFFFF"/>
                </a:solidFill>
                <a:latin typeface="Source Sans Pro"/>
                <a:ea typeface="Source Sans Pro"/>
                <a:cs typeface="Source Sans Pro"/>
                <a:sym typeface="Source Sans Pro"/>
              </a:rPr>
              <a:t>visualization is taking data and mapping it onto visual aesthetic, (points, lines, bars, etc). </a:t>
            </a:r>
          </a:p>
          <a:p>
            <a:pPr marL="457200" lvl="0" indent="-355600" rtl="0">
              <a:spcBef>
                <a:spcPts val="0"/>
              </a:spcBef>
              <a:buClr>
                <a:srgbClr val="FFFFFF"/>
              </a:buClr>
              <a:buSzPct val="100000"/>
              <a:buFont typeface="Source Sans Pro"/>
              <a:buChar char="●"/>
            </a:pPr>
            <a:r>
              <a:rPr lang="en" sz="2000" dirty="0">
                <a:solidFill>
                  <a:srgbClr val="FFFFFF"/>
                </a:solidFill>
                <a:latin typeface="Source Sans Pro"/>
                <a:ea typeface="Source Sans Pro"/>
                <a:cs typeface="Source Sans Pro"/>
                <a:sym typeface="Source Sans Pro"/>
              </a:rPr>
              <a:t>Data </a:t>
            </a:r>
          </a:p>
          <a:p>
            <a:pPr marL="457200" lvl="0" indent="-355600" rtl="0">
              <a:spcBef>
                <a:spcPts val="0"/>
              </a:spcBef>
              <a:buClr>
                <a:srgbClr val="FFFFFF"/>
              </a:buClr>
              <a:buSzPct val="100000"/>
              <a:buFont typeface="Source Sans Pro"/>
              <a:buChar char="●"/>
            </a:pPr>
            <a:r>
              <a:rPr lang="en" sz="2000" dirty="0">
                <a:solidFill>
                  <a:srgbClr val="FFFFFF"/>
                </a:solidFill>
                <a:latin typeface="Source Sans Pro"/>
                <a:ea typeface="Source Sans Pro"/>
                <a:cs typeface="Source Sans Pro"/>
                <a:sym typeface="Source Sans Pro"/>
              </a:rPr>
              <a:t>Geometry - visual encoding or symbol onto which the data is mapped. Each geom. has aesthetics (length, position, etc)</a:t>
            </a:r>
          </a:p>
          <a:p>
            <a:pPr marL="457200" lvl="0" indent="-355600" rtl="0">
              <a:spcBef>
                <a:spcPts val="0"/>
              </a:spcBef>
              <a:buClr>
                <a:srgbClr val="FFFFFF"/>
              </a:buClr>
              <a:buSzPct val="100000"/>
              <a:buFont typeface="Source Sans Pro"/>
              <a:buChar char="●"/>
            </a:pPr>
            <a:r>
              <a:rPr lang="en" sz="2000" dirty="0">
                <a:solidFill>
                  <a:srgbClr val="FFFFFF"/>
                </a:solidFill>
                <a:latin typeface="Source Sans Pro"/>
                <a:ea typeface="Source Sans Pro"/>
                <a:cs typeface="Source Sans Pro"/>
                <a:sym typeface="Source Sans Pro"/>
              </a:rPr>
              <a:t>Grouping - subsets the data</a:t>
            </a:r>
          </a:p>
          <a:p>
            <a:pPr marL="457200" lvl="0" indent="-355600" rtl="0">
              <a:spcBef>
                <a:spcPts val="0"/>
              </a:spcBef>
              <a:buClr>
                <a:srgbClr val="FFFFFF"/>
              </a:buClr>
              <a:buSzPct val="100000"/>
              <a:buFont typeface="Source Sans Pro"/>
              <a:buChar char="●"/>
            </a:pPr>
            <a:r>
              <a:rPr lang="en" sz="2000" dirty="0">
                <a:solidFill>
                  <a:srgbClr val="FFFFFF"/>
                </a:solidFill>
                <a:latin typeface="Source Sans Pro"/>
                <a:ea typeface="Source Sans Pro"/>
                <a:cs typeface="Source Sans Pro"/>
                <a:sym typeface="Source Sans Pro"/>
              </a:rPr>
              <a:t>Statistics - transforms or summarizes data</a:t>
            </a:r>
          </a:p>
          <a:p>
            <a:pPr marL="457200" lvl="0" indent="-355600" rtl="0">
              <a:spcBef>
                <a:spcPts val="0"/>
              </a:spcBef>
              <a:buClr>
                <a:srgbClr val="FFFFFF"/>
              </a:buClr>
              <a:buSzPct val="100000"/>
              <a:buFont typeface="Source Sans Pro"/>
              <a:buChar char="●"/>
            </a:pPr>
            <a:r>
              <a:rPr lang="en" sz="2000" dirty="0">
                <a:solidFill>
                  <a:srgbClr val="FFFFFF"/>
                </a:solidFill>
                <a:latin typeface="Source Sans Pro"/>
                <a:ea typeface="Source Sans Pro"/>
                <a:cs typeface="Source Sans Pro"/>
                <a:sym typeface="Source Sans Pro"/>
              </a:rPr>
              <a:t>Mapping - maps the data onto the geometry  </a:t>
            </a:r>
          </a:p>
          <a:p>
            <a:pPr lvl="0" rtl="0">
              <a:spcBef>
                <a:spcPts val="0"/>
              </a:spcBef>
              <a:buNone/>
            </a:pPr>
            <a:r>
              <a:rPr lang="en" u="sng" dirty="0">
                <a:solidFill>
                  <a:schemeClr val="hlink"/>
                </a:solidFill>
                <a:hlinkClick r:id="rId5"/>
              </a:rPr>
              <a:t>Source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Data Visualization is an old endeavor.</a:t>
            </a:r>
          </a:p>
        </p:txBody>
      </p:sp>
      <p:sp>
        <p:nvSpPr>
          <p:cNvPr id="107" name="Shape 10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endParaRPr/>
          </a:p>
        </p:txBody>
      </p:sp>
      <p:pic>
        <p:nvPicPr>
          <p:cNvPr id="108" name="Shape 108" descr="Playfair_TimeSeries-2-800x591.png"/>
          <p:cNvPicPr preferRelativeResize="0"/>
          <p:nvPr/>
        </p:nvPicPr>
        <p:blipFill>
          <a:blip r:embed="rId3">
            <a:alphaModFix/>
          </a:blip>
          <a:stretch>
            <a:fillRect/>
          </a:stretch>
        </p:blipFill>
        <p:spPr>
          <a:xfrm>
            <a:off x="1027000" y="1536627"/>
            <a:ext cx="7089982" cy="5237749"/>
          </a:xfrm>
          <a:prstGeom prst="rect">
            <a:avLst/>
          </a:prstGeom>
          <a:noFill/>
          <a:ln>
            <a:noFill/>
          </a:ln>
        </p:spPr>
      </p:pic>
      <p:sp>
        <p:nvSpPr>
          <p:cNvPr id="109" name="Shape 109"/>
          <p:cNvSpPr txBox="1"/>
          <p:nvPr/>
        </p:nvSpPr>
        <p:spPr>
          <a:xfrm>
            <a:off x="311700" y="1035325"/>
            <a:ext cx="7574100" cy="5013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FFFF"/>
                </a:solidFill>
              </a:rPr>
              <a:t>William Playfair, </a:t>
            </a:r>
            <a:r>
              <a:rPr lang="en" sz="1800" i="1">
                <a:solidFill>
                  <a:srgbClr val="FFFFFF"/>
                </a:solidFill>
              </a:rPr>
              <a:t>Commercial and Political Atlas</a:t>
            </a:r>
            <a:r>
              <a:rPr lang="en" sz="1800">
                <a:solidFill>
                  <a:srgbClr val="FFFFFF"/>
                </a:solidFill>
              </a:rPr>
              <a:t>, 1786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New Visualization Challenges</a:t>
            </a:r>
          </a:p>
        </p:txBody>
      </p:sp>
      <p:sp>
        <p:nvSpPr>
          <p:cNvPr id="115" name="Shape 115"/>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spcAft>
                <a:spcPts val="0"/>
              </a:spcAft>
              <a:buNone/>
            </a:pPr>
            <a:endParaRPr sz="2800">
              <a:solidFill>
                <a:srgbClr val="FFFFFF"/>
              </a:solidFill>
              <a:latin typeface="Arial"/>
              <a:ea typeface="Arial"/>
              <a:cs typeface="Arial"/>
              <a:sym typeface="Arial"/>
            </a:endParaRPr>
          </a:p>
          <a:p>
            <a:pPr lvl="0" rtl="0">
              <a:spcBef>
                <a:spcPts val="0"/>
              </a:spcBef>
              <a:spcAft>
                <a:spcPts val="0"/>
              </a:spcAft>
              <a:buNone/>
            </a:pPr>
            <a:endParaRPr sz="2800">
              <a:solidFill>
                <a:srgbClr val="FFFFFF"/>
              </a:solidFill>
              <a:latin typeface="Arial"/>
              <a:ea typeface="Arial"/>
              <a:cs typeface="Arial"/>
              <a:sym typeface="Arial"/>
            </a:endParaRPr>
          </a:p>
          <a:p>
            <a:pPr lvl="0" rtl="0">
              <a:spcBef>
                <a:spcPts val="0"/>
              </a:spcBef>
              <a:spcAft>
                <a:spcPts val="0"/>
              </a:spcAft>
              <a:buNone/>
            </a:pPr>
            <a:endParaRPr sz="2800">
              <a:solidFill>
                <a:srgbClr val="FFFFFF"/>
              </a:solidFill>
              <a:latin typeface="Arial"/>
              <a:ea typeface="Arial"/>
              <a:cs typeface="Arial"/>
              <a:sym typeface="Arial"/>
            </a:endParaRPr>
          </a:p>
          <a:p>
            <a:pPr lvl="0" rtl="0">
              <a:spcBef>
                <a:spcPts val="0"/>
              </a:spcBef>
              <a:buNone/>
            </a:pPr>
            <a:endParaRPr>
              <a:solidFill>
                <a:srgbClr val="FFFFFF"/>
              </a:solidFill>
              <a:latin typeface="Arial"/>
              <a:ea typeface="Arial"/>
              <a:cs typeface="Arial"/>
              <a:sym typeface="Arial"/>
            </a:endParaRPr>
          </a:p>
          <a:p>
            <a:pPr lvl="0" rtl="0">
              <a:spcBef>
                <a:spcPts val="0"/>
              </a:spcBef>
              <a:spcAft>
                <a:spcPts val="0"/>
              </a:spcAft>
              <a:buNone/>
            </a:pPr>
            <a:endParaRPr sz="2800">
              <a:solidFill>
                <a:srgbClr val="FFFFFF"/>
              </a:solidFill>
              <a:latin typeface="Arial"/>
              <a:ea typeface="Arial"/>
              <a:cs typeface="Arial"/>
              <a:sym typeface="Arial"/>
            </a:endParaRPr>
          </a:p>
          <a:p>
            <a:pPr lvl="0" rtl="0">
              <a:spcBef>
                <a:spcPts val="0"/>
              </a:spcBef>
              <a:buNone/>
            </a:pPr>
            <a:endParaRPr/>
          </a:p>
        </p:txBody>
      </p:sp>
      <p:pic>
        <p:nvPicPr>
          <p:cNvPr id="116" name="Shape 116"/>
          <p:cNvPicPr preferRelativeResize="0"/>
          <p:nvPr/>
        </p:nvPicPr>
        <p:blipFill>
          <a:blip r:embed="rId3">
            <a:alphaModFix/>
          </a:blip>
          <a:stretch>
            <a:fillRect/>
          </a:stretch>
        </p:blipFill>
        <p:spPr>
          <a:xfrm>
            <a:off x="582912" y="1356874"/>
            <a:ext cx="7978178" cy="53213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Enduring Challenges</a:t>
            </a:r>
          </a:p>
        </p:txBody>
      </p:sp>
      <p:sp>
        <p:nvSpPr>
          <p:cNvPr id="122" name="Shape 122"/>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marL="457200" lvl="0" indent="-406400" rtl="0">
              <a:spcBef>
                <a:spcPts val="0"/>
              </a:spcBef>
              <a:spcAft>
                <a:spcPts val="0"/>
              </a:spcAft>
              <a:buClr>
                <a:schemeClr val="dk1"/>
              </a:buClr>
              <a:buSzPct val="155555"/>
              <a:buFont typeface="Open Sans"/>
            </a:pPr>
            <a:endParaRPr>
              <a:latin typeface="Open Sans"/>
              <a:ea typeface="Open Sans"/>
              <a:cs typeface="Open Sans"/>
              <a:sym typeface="Open Sans"/>
            </a:endParaRPr>
          </a:p>
        </p:txBody>
      </p:sp>
      <p:pic>
        <p:nvPicPr>
          <p:cNvPr id="123" name="Shape 123"/>
          <p:cNvPicPr preferRelativeResize="0"/>
          <p:nvPr/>
        </p:nvPicPr>
        <p:blipFill>
          <a:blip r:embed="rId3">
            <a:alphaModFix/>
          </a:blip>
          <a:stretch>
            <a:fillRect/>
          </a:stretch>
        </p:blipFill>
        <p:spPr>
          <a:xfrm>
            <a:off x="232875" y="1356874"/>
            <a:ext cx="8678250" cy="4650085"/>
          </a:xfrm>
          <a:prstGeom prst="rect">
            <a:avLst/>
          </a:prstGeom>
          <a:noFill/>
          <a:ln>
            <a:noFill/>
          </a:ln>
        </p:spPr>
      </p:pic>
      <p:sp>
        <p:nvSpPr>
          <p:cNvPr id="124" name="Shape 124"/>
          <p:cNvSpPr txBox="1"/>
          <p:nvPr/>
        </p:nvSpPr>
        <p:spPr>
          <a:xfrm>
            <a:off x="232875" y="6271575"/>
            <a:ext cx="8520600" cy="341700"/>
          </a:xfrm>
          <a:prstGeom prst="rect">
            <a:avLst/>
          </a:prstGeom>
          <a:noFill/>
          <a:ln>
            <a:noFill/>
          </a:ln>
        </p:spPr>
        <p:txBody>
          <a:bodyPr lIns="91425" tIns="91425" rIns="91425" bIns="91425" anchor="t" anchorCtr="0">
            <a:noAutofit/>
          </a:bodyPr>
          <a:lstStyle/>
          <a:p>
            <a:pPr lvl="0" rtl="0">
              <a:spcBef>
                <a:spcPts val="0"/>
              </a:spcBef>
              <a:buNone/>
            </a:pPr>
            <a:r>
              <a:rPr lang="en">
                <a:solidFill>
                  <a:schemeClr val="accent5"/>
                </a:solidFill>
              </a:rPr>
              <a:t>By Diego Delso, CC BY-SA 4.0, https://commons.wikimedia.org/w/index.php?curid=35691051</a:t>
            </a:r>
          </a:p>
          <a:p>
            <a:pPr lvl="0" rtl="0">
              <a:spcBef>
                <a:spcPts val="0"/>
              </a:spcBef>
              <a:buNone/>
            </a:pPr>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2346</Words>
  <Application>Microsoft Macintosh PowerPoint</Application>
  <PresentationFormat>On-screen Show (4:3)</PresentationFormat>
  <Paragraphs>219</Paragraphs>
  <Slides>44</Slides>
  <Notes>44</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slate</vt:lpstr>
      <vt:lpstr>Getting Started with Data Visualization: Elements of Design!</vt:lpstr>
      <vt:lpstr>Goals</vt:lpstr>
      <vt:lpstr>Agenda</vt:lpstr>
      <vt:lpstr>Workshop materials folder</vt:lpstr>
      <vt:lpstr>What is data visualization?  Why visualize? </vt:lpstr>
      <vt:lpstr>Grammar of Graphics </vt:lpstr>
      <vt:lpstr>Data Visualization is an old endeavor.</vt:lpstr>
      <vt:lpstr>New Visualization Challenges</vt:lpstr>
      <vt:lpstr>Enduring Challenges</vt:lpstr>
      <vt:lpstr>Interoperability Between Open Source Tools  </vt:lpstr>
      <vt:lpstr>Proliferation of Visualization Software</vt:lpstr>
      <vt:lpstr>Data Visualization Process</vt:lpstr>
      <vt:lpstr>Color Type S  P  A  C  E</vt:lpstr>
      <vt:lpstr>Color Characteristics</vt:lpstr>
      <vt:lpstr>Color has cultural significance</vt:lpstr>
      <vt:lpstr>Tools for Picking Color Wisely</vt:lpstr>
      <vt:lpstr>Type</vt:lpstr>
      <vt:lpstr>Space</vt:lpstr>
      <vt:lpstr>Gestalt principles</vt:lpstr>
      <vt:lpstr>Good vs. “Bad” Visualizations</vt:lpstr>
      <vt:lpstr>Characteristics of bad visualizations</vt:lpstr>
      <vt:lpstr>Bad visualizations confuse rather than reveal</vt:lpstr>
      <vt:lpstr>Bad visualizations are disorienting</vt:lpstr>
      <vt:lpstr>Mediocre visualizations aren’t good</vt:lpstr>
      <vt:lpstr>Visualization Makeover: Make it easier to interpret</vt:lpstr>
      <vt:lpstr>Correct misleading visuals</vt:lpstr>
      <vt:lpstr>Taking it a step farther: Labels and color</vt:lpstr>
      <vt:lpstr>Best practices for making good visualizations</vt:lpstr>
      <vt:lpstr>Good visualizations point out what’s important.  Bold colors used to highlight only.</vt:lpstr>
      <vt:lpstr>Good visualizations tell a story</vt:lpstr>
      <vt:lpstr>Good visualizations use color and notation to aid interpretation</vt:lpstr>
      <vt:lpstr>Choosing the Right Chart Type (or rather, geometries and aesthetics)</vt:lpstr>
      <vt:lpstr>Research findings</vt:lpstr>
      <vt:lpstr>Data Viz Catalogue - www.datavizcatalogue.com </vt:lpstr>
      <vt:lpstr>Alternatives to the status quo</vt:lpstr>
      <vt:lpstr>Further Resources </vt:lpstr>
      <vt:lpstr>Discuss examples on your handout  in small groups How could they be better? What would you do differently?</vt:lpstr>
      <vt:lpstr>PowerPoint Presentation</vt:lpstr>
      <vt:lpstr>Improved example</vt:lpstr>
      <vt:lpstr>PowerPoint Presentation</vt:lpstr>
      <vt:lpstr>Improved example</vt:lpstr>
      <vt:lpstr>PowerPoint Presentation</vt:lpstr>
      <vt:lpstr>Improved example</vt:lpstr>
      <vt:lpstr>Improved examples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Data Visualization: Elements of Design!</dc:title>
  <cp:lastModifiedBy>Alison Blaine</cp:lastModifiedBy>
  <cp:revision>4</cp:revision>
  <dcterms:modified xsi:type="dcterms:W3CDTF">2017-03-24T17:38:11Z</dcterms:modified>
</cp:coreProperties>
</file>